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147474150" r:id="rId5"/>
    <p:sldId id="2147474152" r:id="rId6"/>
    <p:sldId id="2147474148" r:id="rId7"/>
    <p:sldId id="2147474153" r:id="rId8"/>
    <p:sldId id="2145707325" r:id="rId9"/>
    <p:sldId id="2145707326" r:id="rId10"/>
    <p:sldId id="214747414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5FF9E4-D70A-54BA-B68D-2DA3E527E6F7}" v="2" dt="2024-10-22T09:31:16.4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59" autoAdjust="0"/>
    <p:restoredTop sz="94660"/>
  </p:normalViewPr>
  <p:slideViewPr>
    <p:cSldViewPr snapToGrid="0">
      <p:cViewPr varScale="1">
        <p:scale>
          <a:sx n="104" d="100"/>
          <a:sy n="104" d="100"/>
        </p:scale>
        <p:origin x="117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ORE, Zed (NHS SOMERSET ICB - 11X)" userId="S::z.moore@nhs.net::e24b0eb8-13c2-457f-896d-11bf56a9c441" providerId="AD" clId="Web-{4587303B-9BF1-C5F0-398D-4FB19EF16ED6}"/>
    <pc:docChg chg="addSld modSld sldOrd">
      <pc:chgData name="MOORE, Zed (NHS SOMERSET ICB - 11X)" userId="S::z.moore@nhs.net::e24b0eb8-13c2-457f-896d-11bf56a9c441" providerId="AD" clId="Web-{4587303B-9BF1-C5F0-398D-4FB19EF16ED6}" dt="2024-10-10T14:33:54.009" v="859" actId="20577"/>
      <pc:docMkLst>
        <pc:docMk/>
      </pc:docMkLst>
      <pc:sldChg chg="modSp">
        <pc:chgData name="MOORE, Zed (NHS SOMERSET ICB - 11X)" userId="S::z.moore@nhs.net::e24b0eb8-13c2-457f-896d-11bf56a9c441" providerId="AD" clId="Web-{4587303B-9BF1-C5F0-398D-4FB19EF16ED6}" dt="2024-10-10T14:18:40.836" v="14" actId="20577"/>
        <pc:sldMkLst>
          <pc:docMk/>
          <pc:sldMk cId="2131534055" sldId="2147474150"/>
        </pc:sldMkLst>
        <pc:spChg chg="mod">
          <ac:chgData name="MOORE, Zed (NHS SOMERSET ICB - 11X)" userId="S::z.moore@nhs.net::e24b0eb8-13c2-457f-896d-11bf56a9c441" providerId="AD" clId="Web-{4587303B-9BF1-C5F0-398D-4FB19EF16ED6}" dt="2024-10-10T14:18:40.836" v="14" actId="20577"/>
          <ac:spMkLst>
            <pc:docMk/>
            <pc:sldMk cId="2131534055" sldId="2147474150"/>
            <ac:spMk id="2" creationId="{7CB29EF3-3CAD-9B2A-E5F8-8B5A6A42201C}"/>
          </ac:spMkLst>
        </pc:spChg>
      </pc:sldChg>
      <pc:sldChg chg="modSp">
        <pc:chgData name="MOORE, Zed (NHS SOMERSET ICB - 11X)" userId="S::z.moore@nhs.net::e24b0eb8-13c2-457f-896d-11bf56a9c441" providerId="AD" clId="Web-{4587303B-9BF1-C5F0-398D-4FB19EF16ED6}" dt="2024-10-10T14:21:19.076" v="93" actId="20577"/>
        <pc:sldMkLst>
          <pc:docMk/>
          <pc:sldMk cId="92443173" sldId="2147474152"/>
        </pc:sldMkLst>
        <pc:spChg chg="mod">
          <ac:chgData name="MOORE, Zed (NHS SOMERSET ICB - 11X)" userId="S::z.moore@nhs.net::e24b0eb8-13c2-457f-896d-11bf56a9c441" providerId="AD" clId="Web-{4587303B-9BF1-C5F0-398D-4FB19EF16ED6}" dt="2024-10-10T14:21:19.076" v="93" actId="20577"/>
          <ac:spMkLst>
            <pc:docMk/>
            <pc:sldMk cId="92443173" sldId="2147474152"/>
            <ac:spMk id="2" creationId="{7CB29EF3-3CAD-9B2A-E5F8-8B5A6A42201C}"/>
          </ac:spMkLst>
        </pc:spChg>
      </pc:sldChg>
      <pc:sldChg chg="modSp add ord replId">
        <pc:chgData name="MOORE, Zed (NHS SOMERSET ICB - 11X)" userId="S::z.moore@nhs.net::e24b0eb8-13c2-457f-896d-11bf56a9c441" providerId="AD" clId="Web-{4587303B-9BF1-C5F0-398D-4FB19EF16ED6}" dt="2024-10-10T14:33:54.009" v="859" actId="20577"/>
        <pc:sldMkLst>
          <pc:docMk/>
          <pc:sldMk cId="4022030918" sldId="2147474153"/>
        </pc:sldMkLst>
        <pc:spChg chg="mod">
          <ac:chgData name="MOORE, Zed (NHS SOMERSET ICB - 11X)" userId="S::z.moore@nhs.net::e24b0eb8-13c2-457f-896d-11bf56a9c441" providerId="AD" clId="Web-{4587303B-9BF1-C5F0-398D-4FB19EF16ED6}" dt="2024-10-10T14:33:54.009" v="859" actId="20577"/>
          <ac:spMkLst>
            <pc:docMk/>
            <pc:sldMk cId="4022030918" sldId="2147474153"/>
            <ac:spMk id="2" creationId="{7CB29EF3-3CAD-9B2A-E5F8-8B5A6A42201C}"/>
          </ac:spMkLst>
        </pc:spChg>
      </pc:sldChg>
    </pc:docChg>
  </pc:docChgLst>
  <pc:docChgLst>
    <pc:chgData name="BOSTON, Jo (NHS SOMERSET ICB - 11X)" userId="S::jo.boston@nhs.net::55aa3dab-533a-4c74-8f6f-8a3da14fc64d" providerId="AD" clId="Web-{8D5FF9E4-D70A-54BA-B68D-2DA3E527E6F7}"/>
    <pc:docChg chg="addSld">
      <pc:chgData name="BOSTON, Jo (NHS SOMERSET ICB - 11X)" userId="S::jo.boston@nhs.net::55aa3dab-533a-4c74-8f6f-8a3da14fc64d" providerId="AD" clId="Web-{8D5FF9E4-D70A-54BA-B68D-2DA3E527E6F7}" dt="2024-10-22T09:31:16.425" v="1"/>
      <pc:docMkLst>
        <pc:docMk/>
      </pc:docMkLst>
      <pc:sldChg chg="add">
        <pc:chgData name="BOSTON, Jo (NHS SOMERSET ICB - 11X)" userId="S::jo.boston@nhs.net::55aa3dab-533a-4c74-8f6f-8a3da14fc64d" providerId="AD" clId="Web-{8D5FF9E4-D70A-54BA-B68D-2DA3E527E6F7}" dt="2024-10-22T09:31:16.362" v="0"/>
        <pc:sldMkLst>
          <pc:docMk/>
          <pc:sldMk cId="1283803280" sldId="2145707325"/>
        </pc:sldMkLst>
      </pc:sldChg>
      <pc:sldChg chg="add">
        <pc:chgData name="BOSTON, Jo (NHS SOMERSET ICB - 11X)" userId="S::jo.boston@nhs.net::55aa3dab-533a-4c74-8f6f-8a3da14fc64d" providerId="AD" clId="Web-{8D5FF9E4-D70A-54BA-B68D-2DA3E527E6F7}" dt="2024-10-22T09:31:16.425" v="1"/>
        <pc:sldMkLst>
          <pc:docMk/>
          <pc:sldMk cId="2519430705" sldId="2145707326"/>
        </pc:sldMkLst>
      </pc:sldChg>
      <pc:sldMasterChg chg="addSldLayout">
        <pc:chgData name="BOSTON, Jo (NHS SOMERSET ICB - 11X)" userId="S::jo.boston@nhs.net::55aa3dab-533a-4c74-8f6f-8a3da14fc64d" providerId="AD" clId="Web-{8D5FF9E4-D70A-54BA-B68D-2DA3E527E6F7}" dt="2024-10-22T09:31:16.362" v="0"/>
        <pc:sldMasterMkLst>
          <pc:docMk/>
          <pc:sldMasterMk cId="1452142306" sldId="2147483660"/>
        </pc:sldMasterMkLst>
        <pc:sldLayoutChg chg="add">
          <pc:chgData name="BOSTON, Jo (NHS SOMERSET ICB - 11X)" userId="S::jo.boston@nhs.net::55aa3dab-533a-4c74-8f6f-8a3da14fc64d" providerId="AD" clId="Web-{8D5FF9E4-D70A-54BA-B68D-2DA3E527E6F7}" dt="2024-10-22T09:31:16.362" v="0"/>
          <pc:sldLayoutMkLst>
            <pc:docMk/>
            <pc:sldMasterMk cId="1452142306" sldId="2147483660"/>
            <pc:sldLayoutMk cId="3113472982" sldId="2147483673"/>
          </pc:sldLayoutMkLst>
        </pc:sldLayoutChg>
      </pc:sldMasterChg>
    </pc:docChg>
  </pc:docChgLst>
  <pc:docChgLst>
    <pc:chgData name="BOSTON, Jo (NHS SOMERSET ICB - 11X)" userId="S::jo.boston@nhs.net::55aa3dab-533a-4c74-8f6f-8a3da14fc64d" providerId="AD" clId="Web-{68D7CC62-E576-5207-6408-CAA3360F1499}"/>
    <pc:docChg chg="modSld">
      <pc:chgData name="BOSTON, Jo (NHS SOMERSET ICB - 11X)" userId="S::jo.boston@nhs.net::55aa3dab-533a-4c74-8f6f-8a3da14fc64d" providerId="AD" clId="Web-{68D7CC62-E576-5207-6408-CAA3360F1499}" dt="2024-10-09T11:41:13.880" v="14" actId="20577"/>
      <pc:docMkLst>
        <pc:docMk/>
      </pc:docMkLst>
      <pc:sldChg chg="modSp">
        <pc:chgData name="BOSTON, Jo (NHS SOMERSET ICB - 11X)" userId="S::jo.boston@nhs.net::55aa3dab-533a-4c74-8f6f-8a3da14fc64d" providerId="AD" clId="Web-{68D7CC62-E576-5207-6408-CAA3360F1499}" dt="2024-10-09T11:41:13.880" v="14" actId="20577"/>
        <pc:sldMkLst>
          <pc:docMk/>
          <pc:sldMk cId="2131534055" sldId="2147474150"/>
        </pc:sldMkLst>
        <pc:spChg chg="mod">
          <ac:chgData name="BOSTON, Jo (NHS SOMERSET ICB - 11X)" userId="S::jo.boston@nhs.net::55aa3dab-533a-4c74-8f6f-8a3da14fc64d" providerId="AD" clId="Web-{68D7CC62-E576-5207-6408-CAA3360F1499}" dt="2024-10-09T11:41:13.880" v="14" actId="20577"/>
          <ac:spMkLst>
            <pc:docMk/>
            <pc:sldMk cId="2131534055" sldId="2147474150"/>
            <ac:spMk id="2" creationId="{7CB29EF3-3CAD-9B2A-E5F8-8B5A6A42201C}"/>
          </ac:spMkLst>
        </pc:spChg>
      </pc:sldChg>
    </pc:docChg>
  </pc:docChgLst>
  <pc:docChgLst>
    <pc:chgData name="BOSTON, Jo (NHS SOMERSET ICB - 11X)" userId="S::jo.boston@nhs.net::55aa3dab-533a-4c74-8f6f-8a3da14fc64d" providerId="AD" clId="Web-{C6CAD87D-104C-682F-F444-8032B5978019}"/>
    <pc:docChg chg="addSld delSld modSld">
      <pc:chgData name="BOSTON, Jo (NHS SOMERSET ICB - 11X)" userId="S::jo.boston@nhs.net::55aa3dab-533a-4c74-8f6f-8a3da14fc64d" providerId="AD" clId="Web-{C6CAD87D-104C-682F-F444-8032B5978019}" dt="2024-10-09T10:37:38.612" v="201" actId="20577"/>
      <pc:docMkLst>
        <pc:docMk/>
      </pc:docMkLst>
      <pc:sldChg chg="addSp modSp">
        <pc:chgData name="BOSTON, Jo (NHS SOMERSET ICB - 11X)" userId="S::jo.boston@nhs.net::55aa3dab-533a-4c74-8f6f-8a3da14fc64d" providerId="AD" clId="Web-{C6CAD87D-104C-682F-F444-8032B5978019}" dt="2024-10-09T10:28:51.679" v="20" actId="20577"/>
        <pc:sldMkLst>
          <pc:docMk/>
          <pc:sldMk cId="3251259215" sldId="2147473682"/>
        </pc:sldMkLst>
        <pc:spChg chg="mod">
          <ac:chgData name="BOSTON, Jo (NHS SOMERSET ICB - 11X)" userId="S::jo.boston@nhs.net::55aa3dab-533a-4c74-8f6f-8a3da14fc64d" providerId="AD" clId="Web-{C6CAD87D-104C-682F-F444-8032B5978019}" dt="2024-10-09T10:28:51.679" v="20" actId="20577"/>
          <ac:spMkLst>
            <pc:docMk/>
            <pc:sldMk cId="3251259215" sldId="2147473682"/>
            <ac:spMk id="2" creationId="{7CB29EF3-3CAD-9B2A-E5F8-8B5A6A42201C}"/>
          </ac:spMkLst>
        </pc:spChg>
        <pc:spChg chg="mod">
          <ac:chgData name="BOSTON, Jo (NHS SOMERSET ICB - 11X)" userId="S::jo.boston@nhs.net::55aa3dab-533a-4c74-8f6f-8a3da14fc64d" providerId="AD" clId="Web-{C6CAD87D-104C-682F-F444-8032B5978019}" dt="2024-10-09T10:28:17.395" v="6" actId="1076"/>
          <ac:spMkLst>
            <pc:docMk/>
            <pc:sldMk cId="3251259215" sldId="2147473682"/>
            <ac:spMk id="4" creationId="{A677CCB9-BDC3-5C99-E4CF-AF90DF62149A}"/>
          </ac:spMkLst>
        </pc:spChg>
        <pc:spChg chg="add mod">
          <ac:chgData name="BOSTON, Jo (NHS SOMERSET ICB - 11X)" userId="S::jo.boston@nhs.net::55aa3dab-533a-4c74-8f6f-8a3da14fc64d" providerId="AD" clId="Web-{C6CAD87D-104C-682F-F444-8032B5978019}" dt="2024-10-09T10:28:41.913" v="17" actId="20577"/>
          <ac:spMkLst>
            <pc:docMk/>
            <pc:sldMk cId="3251259215" sldId="2147473682"/>
            <ac:spMk id="5" creationId="{BAB88787-1402-18DB-776C-8BC3992104D9}"/>
          </ac:spMkLst>
        </pc:spChg>
      </pc:sldChg>
      <pc:sldChg chg="del">
        <pc:chgData name="BOSTON, Jo (NHS SOMERSET ICB - 11X)" userId="S::jo.boston@nhs.net::55aa3dab-533a-4c74-8f6f-8a3da14fc64d" providerId="AD" clId="Web-{C6CAD87D-104C-682F-F444-8032B5978019}" dt="2024-10-09T10:27:58.800" v="0"/>
        <pc:sldMkLst>
          <pc:docMk/>
          <pc:sldMk cId="2688922805" sldId="2147474147"/>
        </pc:sldMkLst>
      </pc:sldChg>
      <pc:sldChg chg="modSp add replId">
        <pc:chgData name="BOSTON, Jo (NHS SOMERSET ICB - 11X)" userId="S::jo.boston@nhs.net::55aa3dab-533a-4c74-8f6f-8a3da14fc64d" providerId="AD" clId="Web-{C6CAD87D-104C-682F-F444-8032B5978019}" dt="2024-10-09T10:37:38.612" v="201" actId="20577"/>
        <pc:sldMkLst>
          <pc:docMk/>
          <pc:sldMk cId="2131534055" sldId="2147474150"/>
        </pc:sldMkLst>
        <pc:spChg chg="mod">
          <ac:chgData name="BOSTON, Jo (NHS SOMERSET ICB - 11X)" userId="S::jo.boston@nhs.net::55aa3dab-533a-4c74-8f6f-8a3da14fc64d" providerId="AD" clId="Web-{C6CAD87D-104C-682F-F444-8032B5978019}" dt="2024-10-09T10:37:38.612" v="201" actId="20577"/>
          <ac:spMkLst>
            <pc:docMk/>
            <pc:sldMk cId="2131534055" sldId="2147474150"/>
            <ac:spMk id="2" creationId="{7CB29EF3-3CAD-9B2A-E5F8-8B5A6A42201C}"/>
          </ac:spMkLst>
        </pc:spChg>
      </pc:sldChg>
    </pc:docChg>
  </pc:docChgLst>
  <pc:docChgLst>
    <pc:chgData name="BOSTON, Jo (NHS SOMERSET ICB - 11X)" userId="S::jo.boston@nhs.net::55aa3dab-533a-4c74-8f6f-8a3da14fc64d" providerId="AD" clId="Web-{42A39F15-8C98-AC4B-868C-E792936264C8}"/>
    <pc:docChg chg="delSld modSld">
      <pc:chgData name="BOSTON, Jo (NHS SOMERSET ICB - 11X)" userId="S::jo.boston@nhs.net::55aa3dab-533a-4c74-8f6f-8a3da14fc64d" providerId="AD" clId="Web-{42A39F15-8C98-AC4B-868C-E792936264C8}" dt="2024-10-09T12:03:21.953" v="89" actId="14100"/>
      <pc:docMkLst>
        <pc:docMk/>
      </pc:docMkLst>
      <pc:sldChg chg="modSp">
        <pc:chgData name="BOSTON, Jo (NHS SOMERSET ICB - 11X)" userId="S::jo.boston@nhs.net::55aa3dab-533a-4c74-8f6f-8a3da14fc64d" providerId="AD" clId="Web-{42A39F15-8C98-AC4B-868C-E792936264C8}" dt="2024-10-09T12:02:43.967" v="85" actId="1076"/>
        <pc:sldMkLst>
          <pc:docMk/>
          <pc:sldMk cId="2577301429" sldId="2147474148"/>
        </pc:sldMkLst>
        <pc:spChg chg="mod">
          <ac:chgData name="BOSTON, Jo (NHS SOMERSET ICB - 11X)" userId="S::jo.boston@nhs.net::55aa3dab-533a-4c74-8f6f-8a3da14fc64d" providerId="AD" clId="Web-{42A39F15-8C98-AC4B-868C-E792936264C8}" dt="2024-10-09T12:02:25.232" v="83"/>
          <ac:spMkLst>
            <pc:docMk/>
            <pc:sldMk cId="2577301429" sldId="2147474148"/>
            <ac:spMk id="2" creationId="{B85BFAE6-D452-9D84-2C6F-8385F146D6A7}"/>
          </ac:spMkLst>
        </pc:spChg>
        <pc:spChg chg="mod">
          <ac:chgData name="BOSTON, Jo (NHS SOMERSET ICB - 11X)" userId="S::jo.boston@nhs.net::55aa3dab-533a-4c74-8f6f-8a3da14fc64d" providerId="AD" clId="Web-{42A39F15-8C98-AC4B-868C-E792936264C8}" dt="2024-10-09T12:02:43.967" v="85" actId="1076"/>
          <ac:spMkLst>
            <pc:docMk/>
            <pc:sldMk cId="2577301429" sldId="2147474148"/>
            <ac:spMk id="5" creationId="{21E0DBCE-3A9C-BFE5-B1B2-C6E535DD7B7F}"/>
          </ac:spMkLst>
        </pc:spChg>
      </pc:sldChg>
      <pc:sldChg chg="modSp">
        <pc:chgData name="BOSTON, Jo (NHS SOMERSET ICB - 11X)" userId="S::jo.boston@nhs.net::55aa3dab-533a-4c74-8f6f-8a3da14fc64d" providerId="AD" clId="Web-{42A39F15-8C98-AC4B-868C-E792936264C8}" dt="2024-10-09T12:03:21.953" v="89" actId="14100"/>
        <pc:sldMkLst>
          <pc:docMk/>
          <pc:sldMk cId="2131534055" sldId="2147474150"/>
        </pc:sldMkLst>
        <pc:spChg chg="mod">
          <ac:chgData name="BOSTON, Jo (NHS SOMERSET ICB - 11X)" userId="S::jo.boston@nhs.net::55aa3dab-533a-4c74-8f6f-8a3da14fc64d" providerId="AD" clId="Web-{42A39F15-8C98-AC4B-868C-E792936264C8}" dt="2024-10-09T12:03:21.953" v="89" actId="14100"/>
          <ac:spMkLst>
            <pc:docMk/>
            <pc:sldMk cId="2131534055" sldId="2147474150"/>
            <ac:spMk id="2" creationId="{7CB29EF3-3CAD-9B2A-E5F8-8B5A6A42201C}"/>
          </ac:spMkLst>
        </pc:spChg>
      </pc:sldChg>
      <pc:sldChg chg="modSp">
        <pc:chgData name="BOSTON, Jo (NHS SOMERSET ICB - 11X)" userId="S::jo.boston@nhs.net::55aa3dab-533a-4c74-8f6f-8a3da14fc64d" providerId="AD" clId="Web-{42A39F15-8C98-AC4B-868C-E792936264C8}" dt="2024-10-09T12:03:01.108" v="86"/>
        <pc:sldMkLst>
          <pc:docMk/>
          <pc:sldMk cId="92443173" sldId="2147474152"/>
        </pc:sldMkLst>
        <pc:spChg chg="mod">
          <ac:chgData name="BOSTON, Jo (NHS SOMERSET ICB - 11X)" userId="S::jo.boston@nhs.net::55aa3dab-533a-4c74-8f6f-8a3da14fc64d" providerId="AD" clId="Web-{42A39F15-8C98-AC4B-868C-E792936264C8}" dt="2024-10-09T12:03:01.108" v="86"/>
          <ac:spMkLst>
            <pc:docMk/>
            <pc:sldMk cId="92443173" sldId="2147474152"/>
            <ac:spMk id="2" creationId="{7CB29EF3-3CAD-9B2A-E5F8-8B5A6A42201C}"/>
          </ac:spMkLst>
        </pc:spChg>
      </pc:sldChg>
      <pc:sldChg chg="del">
        <pc:chgData name="BOSTON, Jo (NHS SOMERSET ICB - 11X)" userId="S::jo.boston@nhs.net::55aa3dab-533a-4c74-8f6f-8a3da14fc64d" providerId="AD" clId="Web-{42A39F15-8C98-AC4B-868C-E792936264C8}" dt="2024-10-09T11:42:28.603" v="0"/>
        <pc:sldMkLst>
          <pc:docMk/>
          <pc:sldMk cId="962059711" sldId="2147474153"/>
        </pc:sldMkLst>
      </pc:sldChg>
    </pc:docChg>
  </pc:docChgLst>
  <pc:docChgLst>
    <pc:chgData name="BOSTON, Jo (NHS SOMERSET ICB - 11X)" userId="55aa3dab-533a-4c74-8f6f-8a3da14fc64d" providerId="ADAL" clId="{5053D3F6-3DA6-4B37-A17A-2A9A3C8B330E}"/>
    <pc:docChg chg="undo custSel addSld delSld modSld sldOrd">
      <pc:chgData name="BOSTON, Jo (NHS SOMERSET ICB - 11X)" userId="55aa3dab-533a-4c74-8f6f-8a3da14fc64d" providerId="ADAL" clId="{5053D3F6-3DA6-4B37-A17A-2A9A3C8B330E}" dt="2024-10-09T13:29:23.925" v="2600" actId="20577"/>
      <pc:docMkLst>
        <pc:docMk/>
      </pc:docMkLst>
      <pc:sldChg chg="delSp modSp del mod">
        <pc:chgData name="BOSTON, Jo (NHS SOMERSET ICB - 11X)" userId="55aa3dab-533a-4c74-8f6f-8a3da14fc64d" providerId="ADAL" clId="{5053D3F6-3DA6-4B37-A17A-2A9A3C8B330E}" dt="2024-10-09T10:57:25.082" v="206" actId="47"/>
        <pc:sldMkLst>
          <pc:docMk/>
          <pc:sldMk cId="3251259215" sldId="2147473682"/>
        </pc:sldMkLst>
        <pc:spChg chg="del mod">
          <ac:chgData name="BOSTON, Jo (NHS SOMERSET ICB - 11X)" userId="55aa3dab-533a-4c74-8f6f-8a3da14fc64d" providerId="ADAL" clId="{5053D3F6-3DA6-4B37-A17A-2A9A3C8B330E}" dt="2024-10-09T10:57:03.618" v="203"/>
          <ac:spMkLst>
            <pc:docMk/>
            <pc:sldMk cId="3251259215" sldId="2147473682"/>
            <ac:spMk id="2" creationId="{7CB29EF3-3CAD-9B2A-E5F8-8B5A6A42201C}"/>
          </ac:spMkLst>
        </pc:spChg>
        <pc:spChg chg="mod">
          <ac:chgData name="BOSTON, Jo (NHS SOMERSET ICB - 11X)" userId="55aa3dab-533a-4c74-8f6f-8a3da14fc64d" providerId="ADAL" clId="{5053D3F6-3DA6-4B37-A17A-2A9A3C8B330E}" dt="2024-10-09T10:39:38.983" v="17" actId="1076"/>
          <ac:spMkLst>
            <pc:docMk/>
            <pc:sldMk cId="3251259215" sldId="2147473682"/>
            <ac:spMk id="5" creationId="{BAB88787-1402-18DB-776C-8BC3992104D9}"/>
          </ac:spMkLst>
        </pc:spChg>
      </pc:sldChg>
      <pc:sldChg chg="addSp delSp modSp mod">
        <pc:chgData name="BOSTON, Jo (NHS SOMERSET ICB - 11X)" userId="55aa3dab-533a-4c74-8f6f-8a3da14fc64d" providerId="ADAL" clId="{5053D3F6-3DA6-4B37-A17A-2A9A3C8B330E}" dt="2024-10-09T13:26:41.475" v="2589" actId="12"/>
        <pc:sldMkLst>
          <pc:docMk/>
          <pc:sldMk cId="2577301429" sldId="2147474148"/>
        </pc:sldMkLst>
        <pc:spChg chg="add mod">
          <ac:chgData name="BOSTON, Jo (NHS SOMERSET ICB - 11X)" userId="55aa3dab-533a-4c74-8f6f-8a3da14fc64d" providerId="ADAL" clId="{5053D3F6-3DA6-4B37-A17A-2A9A3C8B330E}" dt="2024-10-09T11:13:12.033" v="1021" actId="20577"/>
          <ac:spMkLst>
            <pc:docMk/>
            <pc:sldMk cId="2577301429" sldId="2147474148"/>
            <ac:spMk id="2" creationId="{B85BFAE6-D452-9D84-2C6F-8385F146D6A7}"/>
          </ac:spMkLst>
        </pc:spChg>
        <pc:spChg chg="del">
          <ac:chgData name="BOSTON, Jo (NHS SOMERSET ICB - 11X)" userId="55aa3dab-533a-4c74-8f6f-8a3da14fc64d" providerId="ADAL" clId="{5053D3F6-3DA6-4B37-A17A-2A9A3C8B330E}" dt="2024-10-09T11:03:09.529" v="553" actId="478"/>
          <ac:spMkLst>
            <pc:docMk/>
            <pc:sldMk cId="2577301429" sldId="2147474148"/>
            <ac:spMk id="4" creationId="{A677CCB9-BDC3-5C99-E4CF-AF90DF62149A}"/>
          </ac:spMkLst>
        </pc:spChg>
        <pc:spChg chg="mod">
          <ac:chgData name="BOSTON, Jo (NHS SOMERSET ICB - 11X)" userId="55aa3dab-533a-4c74-8f6f-8a3da14fc64d" providerId="ADAL" clId="{5053D3F6-3DA6-4B37-A17A-2A9A3C8B330E}" dt="2024-10-09T13:26:41.475" v="2589" actId="12"/>
          <ac:spMkLst>
            <pc:docMk/>
            <pc:sldMk cId="2577301429" sldId="2147474148"/>
            <ac:spMk id="5" creationId="{21E0DBCE-3A9C-BFE5-B1B2-C6E535DD7B7F}"/>
          </ac:spMkLst>
        </pc:spChg>
        <pc:spChg chg="add del mod">
          <ac:chgData name="BOSTON, Jo (NHS SOMERSET ICB - 11X)" userId="55aa3dab-533a-4c74-8f6f-8a3da14fc64d" providerId="ADAL" clId="{5053D3F6-3DA6-4B37-A17A-2A9A3C8B330E}" dt="2024-10-09T11:03:12.448" v="554" actId="478"/>
          <ac:spMkLst>
            <pc:docMk/>
            <pc:sldMk cId="2577301429" sldId="2147474148"/>
            <ac:spMk id="7" creationId="{839D49B8-AEC9-D9EF-D62A-3EACBE4B4369}"/>
          </ac:spMkLst>
        </pc:spChg>
        <pc:spChg chg="add mod">
          <ac:chgData name="BOSTON, Jo (NHS SOMERSET ICB - 11X)" userId="55aa3dab-533a-4c74-8f6f-8a3da14fc64d" providerId="ADAL" clId="{5053D3F6-3DA6-4B37-A17A-2A9A3C8B330E}" dt="2024-10-09T11:10:56.883" v="985" actId="21"/>
          <ac:spMkLst>
            <pc:docMk/>
            <pc:sldMk cId="2577301429" sldId="2147474148"/>
            <ac:spMk id="8" creationId="{C2E041F6-67CC-864C-7D3D-28F0476EF657}"/>
          </ac:spMkLst>
        </pc:spChg>
        <pc:spChg chg="add mod">
          <ac:chgData name="BOSTON, Jo (NHS SOMERSET ICB - 11X)" userId="55aa3dab-533a-4c74-8f6f-8a3da14fc64d" providerId="ADAL" clId="{5053D3F6-3DA6-4B37-A17A-2A9A3C8B330E}" dt="2024-10-09T12:04:01.708" v="2255" actId="14100"/>
          <ac:spMkLst>
            <pc:docMk/>
            <pc:sldMk cId="2577301429" sldId="2147474148"/>
            <ac:spMk id="9" creationId="{69AFF338-BE1B-392A-8C7E-E08C6DC53281}"/>
          </ac:spMkLst>
        </pc:spChg>
      </pc:sldChg>
      <pc:sldChg chg="modSp mod ord">
        <pc:chgData name="BOSTON, Jo (NHS SOMERSET ICB - 11X)" userId="55aa3dab-533a-4c74-8f6f-8a3da14fc64d" providerId="ADAL" clId="{5053D3F6-3DA6-4B37-A17A-2A9A3C8B330E}" dt="2024-10-09T11:26:05.493" v="2248" actId="1076"/>
        <pc:sldMkLst>
          <pc:docMk/>
          <pc:sldMk cId="2131534055" sldId="2147474150"/>
        </pc:sldMkLst>
        <pc:spChg chg="mod">
          <ac:chgData name="BOSTON, Jo (NHS SOMERSET ICB - 11X)" userId="55aa3dab-533a-4c74-8f6f-8a3da14fc64d" providerId="ADAL" clId="{5053D3F6-3DA6-4B37-A17A-2A9A3C8B330E}" dt="2024-10-09T11:26:05.493" v="2248" actId="1076"/>
          <ac:spMkLst>
            <pc:docMk/>
            <pc:sldMk cId="2131534055" sldId="2147474150"/>
            <ac:spMk id="2" creationId="{7CB29EF3-3CAD-9B2A-E5F8-8B5A6A42201C}"/>
          </ac:spMkLst>
        </pc:spChg>
        <pc:spChg chg="mod">
          <ac:chgData name="BOSTON, Jo (NHS SOMERSET ICB - 11X)" userId="55aa3dab-533a-4c74-8f6f-8a3da14fc64d" providerId="ADAL" clId="{5053D3F6-3DA6-4B37-A17A-2A9A3C8B330E}" dt="2024-10-09T11:13:23.693" v="1026" actId="13926"/>
          <ac:spMkLst>
            <pc:docMk/>
            <pc:sldMk cId="2131534055" sldId="2147474150"/>
            <ac:spMk id="4" creationId="{A677CCB9-BDC3-5C99-E4CF-AF90DF62149A}"/>
          </ac:spMkLst>
        </pc:spChg>
        <pc:spChg chg="mod">
          <ac:chgData name="BOSTON, Jo (NHS SOMERSET ICB - 11X)" userId="55aa3dab-533a-4c74-8f6f-8a3da14fc64d" providerId="ADAL" clId="{5053D3F6-3DA6-4B37-A17A-2A9A3C8B330E}" dt="2024-10-09T11:12:46.578" v="1008" actId="21"/>
          <ac:spMkLst>
            <pc:docMk/>
            <pc:sldMk cId="2131534055" sldId="2147474150"/>
            <ac:spMk id="5" creationId="{BAB88787-1402-18DB-776C-8BC3992104D9}"/>
          </ac:spMkLst>
        </pc:spChg>
      </pc:sldChg>
      <pc:sldChg chg="modSp add del mod ord">
        <pc:chgData name="BOSTON, Jo (NHS SOMERSET ICB - 11X)" userId="55aa3dab-533a-4c74-8f6f-8a3da14fc64d" providerId="ADAL" clId="{5053D3F6-3DA6-4B37-A17A-2A9A3C8B330E}" dt="2024-10-09T10:55:42.428" v="194" actId="47"/>
        <pc:sldMkLst>
          <pc:docMk/>
          <pc:sldMk cId="3921621343" sldId="2147474151"/>
        </pc:sldMkLst>
        <pc:spChg chg="mod">
          <ac:chgData name="BOSTON, Jo (NHS SOMERSET ICB - 11X)" userId="55aa3dab-533a-4c74-8f6f-8a3da14fc64d" providerId="ADAL" clId="{5053D3F6-3DA6-4B37-A17A-2A9A3C8B330E}" dt="2024-10-09T10:46:17.871" v="58"/>
          <ac:spMkLst>
            <pc:docMk/>
            <pc:sldMk cId="3921621343" sldId="2147474151"/>
            <ac:spMk id="2" creationId="{7CB29EF3-3CAD-9B2A-E5F8-8B5A6A42201C}"/>
          </ac:spMkLst>
        </pc:spChg>
      </pc:sldChg>
      <pc:sldChg chg="modSp add mod ord">
        <pc:chgData name="BOSTON, Jo (NHS SOMERSET ICB - 11X)" userId="55aa3dab-533a-4c74-8f6f-8a3da14fc64d" providerId="ADAL" clId="{5053D3F6-3DA6-4B37-A17A-2A9A3C8B330E}" dt="2024-10-09T13:29:23.925" v="2600" actId="20577"/>
        <pc:sldMkLst>
          <pc:docMk/>
          <pc:sldMk cId="92443173" sldId="2147474152"/>
        </pc:sldMkLst>
        <pc:spChg chg="mod">
          <ac:chgData name="BOSTON, Jo (NHS SOMERSET ICB - 11X)" userId="55aa3dab-533a-4c74-8f6f-8a3da14fc64d" providerId="ADAL" clId="{5053D3F6-3DA6-4B37-A17A-2A9A3C8B330E}" dt="2024-10-09T13:29:23.925" v="2600" actId="20577"/>
          <ac:spMkLst>
            <pc:docMk/>
            <pc:sldMk cId="92443173" sldId="2147474152"/>
            <ac:spMk id="2" creationId="{7CB29EF3-3CAD-9B2A-E5F8-8B5A6A42201C}"/>
          </ac:spMkLst>
        </pc:spChg>
        <pc:spChg chg="mod">
          <ac:chgData name="BOSTON, Jo (NHS SOMERSET ICB - 11X)" userId="55aa3dab-533a-4c74-8f6f-8a3da14fc64d" providerId="ADAL" clId="{5053D3F6-3DA6-4B37-A17A-2A9A3C8B330E}" dt="2024-10-09T11:13:06.390" v="1018" actId="20577"/>
          <ac:spMkLst>
            <pc:docMk/>
            <pc:sldMk cId="92443173" sldId="2147474152"/>
            <ac:spMk id="4" creationId="{A677CCB9-BDC3-5C99-E4CF-AF90DF62149A}"/>
          </ac:spMkLst>
        </pc:spChg>
        <pc:spChg chg="mod">
          <ac:chgData name="BOSTON, Jo (NHS SOMERSET ICB - 11X)" userId="55aa3dab-533a-4c74-8f6f-8a3da14fc64d" providerId="ADAL" clId="{5053D3F6-3DA6-4B37-A17A-2A9A3C8B330E}" dt="2024-10-09T11:11:17.618" v="992" actId="21"/>
          <ac:spMkLst>
            <pc:docMk/>
            <pc:sldMk cId="92443173" sldId="2147474152"/>
            <ac:spMk id="5" creationId="{BAB88787-1402-18DB-776C-8BC3992104D9}"/>
          </ac:spMkLst>
        </pc:spChg>
      </pc:sldChg>
      <pc:sldChg chg="modSp add mod">
        <pc:chgData name="BOSTON, Jo (NHS SOMERSET ICB - 11X)" userId="55aa3dab-533a-4c74-8f6f-8a3da14fc64d" providerId="ADAL" clId="{5053D3F6-3DA6-4B37-A17A-2A9A3C8B330E}" dt="2024-10-09T11:26:24.955" v="2254" actId="255"/>
        <pc:sldMkLst>
          <pc:docMk/>
          <pc:sldMk cId="962059711" sldId="2147474153"/>
        </pc:sldMkLst>
        <pc:spChg chg="mod">
          <ac:chgData name="BOSTON, Jo (NHS SOMERSET ICB - 11X)" userId="55aa3dab-533a-4c74-8f6f-8a3da14fc64d" providerId="ADAL" clId="{5053D3F6-3DA6-4B37-A17A-2A9A3C8B330E}" dt="2024-10-09T11:26:24.955" v="2254" actId="255"/>
          <ac:spMkLst>
            <pc:docMk/>
            <pc:sldMk cId="962059711" sldId="2147474153"/>
            <ac:spMk id="2" creationId="{7CB29EF3-3CAD-9B2A-E5F8-8B5A6A42201C}"/>
          </ac:spMkLst>
        </pc:spChg>
        <pc:spChg chg="mod">
          <ac:chgData name="BOSTON, Jo (NHS SOMERSET ICB - 11X)" userId="55aa3dab-533a-4c74-8f6f-8a3da14fc64d" providerId="ADAL" clId="{5053D3F6-3DA6-4B37-A17A-2A9A3C8B330E}" dt="2024-10-09T11:16:00.530" v="1098" actId="6549"/>
          <ac:spMkLst>
            <pc:docMk/>
            <pc:sldMk cId="962059711" sldId="2147474153"/>
            <ac:spMk id="4" creationId="{A677CCB9-BDC3-5C99-E4CF-AF90DF62149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06C58-881C-4C26-8C25-A972CF8D57F8}" type="datetimeFigureOut">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3A35EA-0B45-4936-9F8C-FDFBD52CB4D9}" type="slidenum">
              <a:t>‹#›</a:t>
            </a:fld>
            <a:endParaRPr lang="en-US"/>
          </a:p>
        </p:txBody>
      </p:sp>
    </p:spTree>
    <p:extLst>
      <p:ext uri="{BB962C8B-B14F-4D97-AF65-F5344CB8AC3E}">
        <p14:creationId xmlns:p14="http://schemas.microsoft.com/office/powerpoint/2010/main" val="2754747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4EC7EF-95E1-3D44-A982-BC7A3E9C617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9212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A4EC7EF-95E1-3D44-A982-BC7A3E9C617E}" type="slidenum">
              <a:rPr lang="en-GB" smtClean="0"/>
              <a:t>6</a:t>
            </a:fld>
            <a:endParaRPr lang="en-GB" dirty="0"/>
          </a:p>
        </p:txBody>
      </p:sp>
    </p:spTree>
    <p:extLst>
      <p:ext uri="{BB962C8B-B14F-4D97-AF65-F5344CB8AC3E}">
        <p14:creationId xmlns:p14="http://schemas.microsoft.com/office/powerpoint/2010/main" val="2377811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52282-C9F3-3341-F037-3B8B1802CCB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A29A724-8B5B-92F6-0534-C871E08FF4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247C1E9-9067-CC9F-515B-4B6E07752270}"/>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2A93AFEB-E825-6B93-281A-94CB6D004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DD7CBD-27E9-80F7-9362-E60632451A32}"/>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4162887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CDE4-6D8E-4872-AECA-7544DA82BDD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0316A8C-3FD8-7371-FE20-F3FB1D67FF0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3520BCA-0F40-CB1C-647E-BBAE7A7CAACC}"/>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7C76E61D-D7B5-2193-5804-32EDB7D5B7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BE09EF-9506-CF31-A288-5DA84D2EB1BE}"/>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1556596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289A1A-D49B-FE11-AFE7-5497A87F136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57BAC38-D600-C971-10B0-20A8F662F3F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C333831-1518-C810-A7D2-E3599CC65F79}"/>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A159394B-CD64-AA7C-894D-14F791C9D3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7915BA-3C1C-EA48-ECE7-705FCDAE8C25}"/>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1875072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4F92BC6-D7C3-584B-87F2-0B845776A5AD}" type="slidenum">
              <a:rPr kumimoji="0" lang="en-US" sz="1200" b="0" i="0" u="none" strike="noStrike" kern="1200" cap="none" spc="0" normalizeH="0" baseline="0" noProof="0" smtClean="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pPr marL="0" marR="0" lvl="0" indent="0" algn="l" defTabSz="457200" rtl="0" eaLnBrk="1" fontAlgn="auto" latinLnBrk="0" hangingPunct="1">
                <a:lnSpc>
                  <a:spcPct val="100000"/>
                </a:lnSpc>
                <a:spcBef>
                  <a:spcPts val="0"/>
                </a:spcBef>
                <a:spcAft>
                  <a:spcPts val="0"/>
                </a:spcAft>
                <a:buClrTx/>
                <a:buSzTx/>
                <a:buFontTx/>
                <a:buNone/>
                <a:tabLst/>
                <a:defRPr/>
              </a:pPr>
              <a:t>‹#›</a:t>
            </a:fld>
            <a:r>
              <a:rPr kumimoji="0" lang="en-US" sz="1200" b="0" i="0" u="none" strike="noStrike" kern="1200" cap="none" spc="0" normalizeH="0" baseline="0" noProof="0">
                <a:ln>
                  <a:noFill/>
                </a:ln>
                <a:solidFill>
                  <a:srgbClr val="A5A5A5">
                    <a:lumMod val="60000"/>
                    <a:lumOff val="40000"/>
                  </a:srgbClr>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a:ln>
                  <a:noFill/>
                </a:ln>
                <a:solidFill>
                  <a:srgbClr val="005EB8"/>
                </a:solidFill>
                <a:effectLst/>
                <a:uLnTx/>
                <a:uFillTx/>
                <a:latin typeface="Arial" panose="020B0604020202020204" pitchFamily="34" charset="0"/>
                <a:ea typeface="+mn-ea"/>
                <a:cs typeface="Arial" panose="020B0604020202020204" pitchFamily="34" charset="0"/>
              </a:rPr>
              <a:t>|</a:t>
            </a:r>
            <a:endParaRPr kumimoji="0" lang="en-US" sz="1200" b="0" i="0" u="none" strike="noStrike" kern="1200" cap="none" spc="0" normalizeH="0" baseline="0" noProof="0">
              <a:ln>
                <a:noFill/>
              </a:ln>
              <a:solidFill>
                <a:srgbClr val="A5A5A5"/>
              </a:solidFill>
              <a:effectLst/>
              <a:uLnTx/>
              <a:uFillTx/>
              <a:latin typeface="Arial" panose="020B0604020202020204" pitchFamily="34" charset="0"/>
              <a:ea typeface="+mn-ea"/>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hasCustomPrompt="1"/>
          </p:nvPr>
        </p:nvSpPr>
        <p:spPr>
          <a:xfrm>
            <a:off x="339758" y="365947"/>
            <a:ext cx="8398889" cy="611649"/>
          </a:xfrm>
          <a:prstGeom prst="rect">
            <a:avLst/>
          </a:prstGeom>
        </p:spPr>
        <p:txBody>
          <a:bodyPr/>
          <a:lstStyle>
            <a:lvl1pPr>
              <a:defRPr sz="3600" b="0">
                <a:solidFill>
                  <a:schemeClr val="accent1">
                    <a:lumMod val="75000"/>
                  </a:schemeClr>
                </a:solidFill>
                <a:latin typeface="Arial" panose="020B0604020202020204" pitchFamily="34" charset="0"/>
                <a:cs typeface="Arial" panose="020B0604020202020204" pitchFamily="34" charset="0"/>
              </a:defRPr>
            </a:lvl1pPr>
          </a:lstStyle>
          <a:p>
            <a:r>
              <a:rPr lang="en-US"/>
              <a:t>Slide Heading</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1878" y="1833143"/>
            <a:ext cx="10641498" cy="2244128"/>
          </a:xfrm>
          <a:prstGeom prst="rect">
            <a:avLst/>
          </a:prstGeom>
        </p:spPr>
        <p:txBody>
          <a:bodyPr>
            <a:normAutofit/>
          </a:bodyPr>
          <a:lstStyle>
            <a:lvl1pPr>
              <a:defRPr sz="2000">
                <a:latin typeface="Arial" panose="020B0604020202020204" pitchFamily="34" charset="0"/>
                <a:cs typeface="Arial" panose="020B0604020202020204" pitchFamily="34" charset="0"/>
              </a:defRPr>
            </a:lvl1pPr>
            <a:lvl2pPr marL="685800" indent="-228600">
              <a:buSzPct val="80000"/>
              <a:buFont typeface="Courier New" panose="02070309020205020404" pitchFamily="49" charset="0"/>
              <a:buChar char="o"/>
              <a:defRPr sz="2000">
                <a:latin typeface="Arial" panose="020B0604020202020204" pitchFamily="34" charset="0"/>
                <a:cs typeface="Arial" panose="020B0604020202020204" pitchFamily="34" charset="0"/>
              </a:defRPr>
            </a:lvl2pPr>
            <a:lvl3pPr marL="1143000" indent="-228600">
              <a:buFont typeface="Wingdings" panose="05000000000000000000" pitchFamily="2" charset="2"/>
              <a:buChar char="§"/>
              <a:defRPr sz="18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p:txBody>
      </p:sp>
      <p:pic>
        <p:nvPicPr>
          <p:cNvPr id="2" name="Picture 1">
            <a:extLst>
              <a:ext uri="{FF2B5EF4-FFF2-40B4-BE49-F238E27FC236}">
                <a16:creationId xmlns:a16="http://schemas.microsoft.com/office/drawing/2014/main" id="{BC64CD86-9F0E-9318-B846-8B300545F5C3}"/>
              </a:ext>
            </a:extLst>
          </p:cNvPr>
          <p:cNvPicPr>
            <a:picLocks noChangeAspect="1"/>
          </p:cNvPicPr>
          <p:nvPr userDrawn="1"/>
        </p:nvPicPr>
        <p:blipFill>
          <a:blip r:embed="rId2"/>
          <a:srcRect/>
          <a:stretch/>
        </p:blipFill>
        <p:spPr>
          <a:xfrm>
            <a:off x="9329150" y="203004"/>
            <a:ext cx="2631244" cy="793549"/>
          </a:xfrm>
          <a:prstGeom prst="rect">
            <a:avLst/>
          </a:prstGeom>
        </p:spPr>
      </p:pic>
      <p:pic>
        <p:nvPicPr>
          <p:cNvPr id="6" name="Picture 5" descr="A map of the united states&#10;&#10;Description automatically generated">
            <a:extLst>
              <a:ext uri="{FF2B5EF4-FFF2-40B4-BE49-F238E27FC236}">
                <a16:creationId xmlns:a16="http://schemas.microsoft.com/office/drawing/2014/main" id="{FB1697F8-8792-C6FB-44FF-19D45FE0E843}"/>
              </a:ext>
            </a:extLst>
          </p:cNvPr>
          <p:cNvPicPr>
            <a:picLocks noChangeAspect="1"/>
          </p:cNvPicPr>
          <p:nvPr userDrawn="1"/>
        </p:nvPicPr>
        <p:blipFill>
          <a:blip r:embed="rId3">
            <a:alphaModFix amt="70000"/>
            <a:extLst>
              <a:ext uri="{BEBA8EAE-BF5A-486C-A8C5-ECC9F3942E4B}">
                <a14:imgProps xmlns:a14="http://schemas.microsoft.com/office/drawing/2010/main">
                  <a14:imgLayer r:embed="rId4">
                    <a14:imgEffect>
                      <a14:sharpenSoften amount="-96000"/>
                    </a14:imgEffect>
                  </a14:imgLayer>
                </a14:imgProps>
              </a:ext>
              <a:ext uri="{28A0092B-C50C-407E-A947-70E740481C1C}">
                <a14:useLocalDpi xmlns:a14="http://schemas.microsoft.com/office/drawing/2010/main" val="0"/>
              </a:ext>
            </a:extLst>
          </a:blip>
          <a:stretch>
            <a:fillRect/>
          </a:stretch>
        </p:blipFill>
        <p:spPr>
          <a:xfrm>
            <a:off x="9220998" y="4914629"/>
            <a:ext cx="2829320" cy="1943371"/>
          </a:xfrm>
          <a:prstGeom prst="rect">
            <a:avLst/>
          </a:prstGeom>
        </p:spPr>
      </p:pic>
    </p:spTree>
    <p:extLst>
      <p:ext uri="{BB962C8B-B14F-4D97-AF65-F5344CB8AC3E}">
        <p14:creationId xmlns:p14="http://schemas.microsoft.com/office/powerpoint/2010/main" val="262117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Heading, subhead, bullets one colum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F09CFFC-C421-A97A-14A3-FE2852D11994}"/>
              </a:ext>
            </a:extLst>
          </p:cNvPr>
          <p:cNvSpPr/>
          <p:nvPr userDrawn="1"/>
        </p:nvSpPr>
        <p:spPr>
          <a:xfrm>
            <a:off x="0" y="0"/>
            <a:ext cx="12206636" cy="6872615"/>
          </a:xfrm>
          <a:prstGeom prst="rect">
            <a:avLst/>
          </a:prstGeom>
          <a:solidFill>
            <a:srgbClr val="F6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p:cNvSpPr>
            <a:spLocks noGrp="1"/>
          </p:cNvSpPr>
          <p:nvPr>
            <p:ph idx="1"/>
          </p:nvPr>
        </p:nvSpPr>
        <p:spPr>
          <a:xfrm>
            <a:off x="432000" y="2771999"/>
            <a:ext cx="11088000" cy="3456000"/>
          </a:xfrm>
          <a:prstGeom prst="rect">
            <a:avLst/>
          </a:prstGeom>
        </p:spPr>
        <p:txBody>
          <a:bodyPr lIns="0" tIns="0" rIns="0" bIns="0">
            <a:normAutofit/>
          </a:bodyPr>
          <a:lstStyle>
            <a:lvl1pPr marL="0" indent="0">
              <a:lnSpc>
                <a:spcPct val="100000"/>
              </a:lnSpc>
              <a:spcBef>
                <a:spcPts val="0"/>
              </a:spcBef>
              <a:spcAft>
                <a:spcPts val="600"/>
              </a:spcAft>
              <a:buClr>
                <a:schemeClr val="tx1"/>
              </a:buClr>
              <a:buNone/>
              <a:defRPr sz="2200" b="0">
                <a:solidFill>
                  <a:schemeClr val="accent6"/>
                </a:solidFill>
              </a:defRPr>
            </a:lvl1pPr>
            <a:lvl2pPr>
              <a:buClr>
                <a:schemeClr val="tx1"/>
              </a:buClr>
              <a:defRPr sz="2200">
                <a:solidFill>
                  <a:schemeClr val="accent6"/>
                </a:solidFill>
              </a:defRPr>
            </a:lvl2pPr>
            <a:lvl3pPr>
              <a:buClr>
                <a:schemeClr val="tx1"/>
              </a:buClr>
              <a:defRPr sz="2200">
                <a:solidFill>
                  <a:schemeClr val="tx1"/>
                </a:solidFill>
              </a:defRPr>
            </a:lvl3pPr>
            <a:lvl4pPr>
              <a:buClr>
                <a:schemeClr val="tx1"/>
              </a:buClr>
              <a:defRPr sz="2200">
                <a:solidFill>
                  <a:schemeClr val="tx1"/>
                </a:solidFill>
              </a:defRPr>
            </a:lvl4pPr>
            <a:lvl5pPr>
              <a:buClr>
                <a:schemeClr val="tx1"/>
              </a:buClr>
              <a:defRPr sz="2200">
                <a:solidFill>
                  <a:schemeClr val="tx1"/>
                </a:solidFill>
              </a:defRPr>
            </a:lvl5pPr>
          </a:lstStyle>
          <a:p>
            <a:pPr lvl="0"/>
            <a:r>
              <a:rPr lang="en-GB" dirty="0"/>
              <a:t>Click to edit Master text styles</a:t>
            </a:r>
          </a:p>
          <a:p>
            <a:pPr lvl="1"/>
            <a:r>
              <a:rPr lang="en-GB" dirty="0"/>
              <a:t>Second level</a:t>
            </a:r>
          </a:p>
        </p:txBody>
      </p:sp>
      <p:sp>
        <p:nvSpPr>
          <p:cNvPr id="8" name="Text Placeholder 7">
            <a:extLst>
              <a:ext uri="{FF2B5EF4-FFF2-40B4-BE49-F238E27FC236}">
                <a16:creationId xmlns:a16="http://schemas.microsoft.com/office/drawing/2014/main" id="{47286FFC-BD82-6E40-BA0C-B1C0F7127A99}"/>
              </a:ext>
            </a:extLst>
          </p:cNvPr>
          <p:cNvSpPr>
            <a:spLocks noGrp="1"/>
          </p:cNvSpPr>
          <p:nvPr>
            <p:ph type="body" sz="quarter" idx="13" hasCustomPrompt="1"/>
          </p:nvPr>
        </p:nvSpPr>
        <p:spPr>
          <a:xfrm>
            <a:off x="432001" y="2088000"/>
            <a:ext cx="11012644" cy="577927"/>
          </a:xfrm>
          <a:prstGeom prst="rect">
            <a:avLst/>
          </a:prstGeom>
        </p:spPr>
        <p:txBody>
          <a:bodyPr lIns="0" tIns="0" rIns="0" bIns="0">
            <a:noAutofit/>
          </a:bodyPr>
          <a:lstStyle>
            <a:lvl1pPr marL="0" indent="0">
              <a:lnSpc>
                <a:spcPts val="2200"/>
              </a:lnSpc>
              <a:spcBef>
                <a:spcPts val="0"/>
              </a:spcBef>
              <a:spcAft>
                <a:spcPts val="900"/>
              </a:spcAft>
              <a:buClr>
                <a:schemeClr val="tx1"/>
              </a:buClr>
              <a:buNone/>
              <a:defRPr sz="2400" b="1">
                <a:solidFill>
                  <a:schemeClr val="accent6"/>
                </a:solidFill>
              </a:defRPr>
            </a:lvl1pPr>
            <a:lvl2pPr marL="357188" indent="0">
              <a:buClr>
                <a:schemeClr val="tx1"/>
              </a:buClr>
              <a:buNone/>
              <a:defRPr sz="1800">
                <a:solidFill>
                  <a:schemeClr val="tx1"/>
                </a:solidFill>
              </a:defRPr>
            </a:lvl2pPr>
            <a:lvl3pPr marL="714375" indent="0">
              <a:buClr>
                <a:schemeClr val="tx1"/>
              </a:buClr>
              <a:buNone/>
              <a:defRPr sz="1800">
                <a:solidFill>
                  <a:schemeClr val="tx1"/>
                </a:solidFill>
              </a:defRPr>
            </a:lvl3pPr>
            <a:lvl4pPr marL="1081087" indent="0">
              <a:buClr>
                <a:schemeClr val="tx1"/>
              </a:buClr>
              <a:buNone/>
              <a:defRPr sz="1800">
                <a:solidFill>
                  <a:schemeClr val="tx1"/>
                </a:solidFill>
              </a:defRPr>
            </a:lvl4pPr>
            <a:lvl5pPr marL="1438275" indent="0">
              <a:buClr>
                <a:schemeClr val="tx1"/>
              </a:buClr>
              <a:buNone/>
              <a:defRPr sz="1800">
                <a:solidFill>
                  <a:schemeClr val="tx1"/>
                </a:solidFill>
              </a:defRPr>
            </a:lvl5pPr>
          </a:lstStyle>
          <a:p>
            <a:pPr lvl="0"/>
            <a:r>
              <a:rPr lang="en-GB" dirty="0"/>
              <a:t>Subhead</a:t>
            </a:r>
          </a:p>
        </p:txBody>
      </p:sp>
      <p:sp>
        <p:nvSpPr>
          <p:cNvPr id="9" name="TextBox 8">
            <a:extLst>
              <a:ext uri="{FF2B5EF4-FFF2-40B4-BE49-F238E27FC236}">
                <a16:creationId xmlns:a16="http://schemas.microsoft.com/office/drawing/2014/main" id="{990784B1-AA1E-DC4B-BEB4-EC05249AFE00}"/>
              </a:ext>
            </a:extLst>
          </p:cNvPr>
          <p:cNvSpPr txBox="1"/>
          <p:nvPr userDrawn="1"/>
        </p:nvSpPr>
        <p:spPr>
          <a:xfrm>
            <a:off x="4700954" y="4232031"/>
            <a:ext cx="0" cy="0"/>
          </a:xfrm>
          <a:prstGeom prst="rect">
            <a:avLst/>
          </a:prstGeom>
          <a:noFill/>
        </p:spPr>
        <p:txBody>
          <a:bodyPr wrap="none" lIns="0" tIns="0" rIns="0" bIns="0" rtlCol="0">
            <a:noAutofit/>
          </a:bodyPr>
          <a:lstStyle/>
          <a:p>
            <a:endParaRPr lang="en-GB" sz="1200" b="1">
              <a:solidFill>
                <a:schemeClr val="accent1"/>
              </a:solidFill>
            </a:endParaRPr>
          </a:p>
        </p:txBody>
      </p:sp>
      <p:sp>
        <p:nvSpPr>
          <p:cNvPr id="10" name="Rectangle 9">
            <a:extLst>
              <a:ext uri="{FF2B5EF4-FFF2-40B4-BE49-F238E27FC236}">
                <a16:creationId xmlns:a16="http://schemas.microsoft.com/office/drawing/2014/main" id="{E42CCDA4-D437-6B48-8BBD-CAC30F281160}"/>
              </a:ext>
            </a:extLst>
          </p:cNvPr>
          <p:cNvSpPr/>
          <p:nvPr userDrawn="1"/>
        </p:nvSpPr>
        <p:spPr>
          <a:xfrm>
            <a:off x="11444644" y="6404977"/>
            <a:ext cx="372218" cy="276999"/>
          </a:xfrm>
          <a:prstGeom prst="rect">
            <a:avLst/>
          </a:prstGeom>
        </p:spPr>
        <p:txBody>
          <a:bodyPr wrap="none">
            <a:spAutoFit/>
          </a:bodyPr>
          <a:lstStyle/>
          <a:p>
            <a:pPr algn="r"/>
            <a:fld id="{BA3B713D-1FBB-0E4F-91D0-D2B735266E79}" type="slidenum">
              <a:rPr lang="en-GB" sz="1200" smtClean="0">
                <a:solidFill>
                  <a:schemeClr val="accent6"/>
                </a:solidFill>
              </a:rPr>
              <a:pPr algn="r"/>
              <a:t>‹#›</a:t>
            </a:fld>
            <a:endParaRPr lang="en-GB" sz="1200" dirty="0">
              <a:solidFill>
                <a:schemeClr val="accent6"/>
              </a:solidFill>
            </a:endParaRPr>
          </a:p>
        </p:txBody>
      </p:sp>
      <p:sp>
        <p:nvSpPr>
          <p:cNvPr id="7" name="Title 1">
            <a:extLst>
              <a:ext uri="{FF2B5EF4-FFF2-40B4-BE49-F238E27FC236}">
                <a16:creationId xmlns:a16="http://schemas.microsoft.com/office/drawing/2014/main" id="{4F771D90-A686-C949-8872-F69893BCF8E4}"/>
              </a:ext>
            </a:extLst>
          </p:cNvPr>
          <p:cNvSpPr>
            <a:spLocks noGrp="1"/>
          </p:cNvSpPr>
          <p:nvPr>
            <p:ph type="title" hasCustomPrompt="1"/>
          </p:nvPr>
        </p:nvSpPr>
        <p:spPr>
          <a:xfrm>
            <a:off x="432000" y="432000"/>
            <a:ext cx="11404154" cy="865186"/>
          </a:xfrm>
          <a:prstGeom prst="rect">
            <a:avLst/>
          </a:prstGeom>
        </p:spPr>
        <p:txBody>
          <a:bodyPr lIns="0" tIns="0" rIns="0" bIns="0">
            <a:normAutofit/>
          </a:bodyPr>
          <a:lstStyle>
            <a:lvl1pPr>
              <a:defRPr sz="3600" b="1">
                <a:solidFill>
                  <a:schemeClr val="tx1"/>
                </a:solidFill>
              </a:defRPr>
            </a:lvl1pPr>
          </a:lstStyle>
          <a:p>
            <a:r>
              <a:rPr lang="en-GB" dirty="0"/>
              <a:t>Heading</a:t>
            </a:r>
          </a:p>
        </p:txBody>
      </p:sp>
      <p:cxnSp>
        <p:nvCxnSpPr>
          <p:cNvPr id="12" name="Straight Connector 11">
            <a:extLst>
              <a:ext uri="{FF2B5EF4-FFF2-40B4-BE49-F238E27FC236}">
                <a16:creationId xmlns:a16="http://schemas.microsoft.com/office/drawing/2014/main" id="{4CD5CE1C-46DF-8846-A4A0-E19A9CC397BE}"/>
              </a:ext>
            </a:extLst>
          </p:cNvPr>
          <p:cNvCxnSpPr>
            <a:cxnSpLocks/>
          </p:cNvCxnSpPr>
          <p:nvPr userDrawn="1"/>
        </p:nvCxnSpPr>
        <p:spPr>
          <a:xfrm>
            <a:off x="432000" y="6336000"/>
            <a:ext cx="113760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4955267-CD3E-4484-1B20-32E90EB4EDCE}"/>
              </a:ext>
            </a:extLst>
          </p:cNvPr>
          <p:cNvPicPr>
            <a:picLocks noChangeAspect="1"/>
          </p:cNvPicPr>
          <p:nvPr userDrawn="1"/>
        </p:nvPicPr>
        <p:blipFill>
          <a:blip r:embed="rId2"/>
          <a:stretch>
            <a:fillRect/>
          </a:stretch>
        </p:blipFill>
        <p:spPr>
          <a:xfrm rot="10800000">
            <a:off x="9220370" y="244040"/>
            <a:ext cx="3064672" cy="187960"/>
          </a:xfrm>
          <a:prstGeom prst="rect">
            <a:avLst/>
          </a:prstGeom>
        </p:spPr>
      </p:pic>
    </p:spTree>
    <p:extLst>
      <p:ext uri="{BB962C8B-B14F-4D97-AF65-F5344CB8AC3E}">
        <p14:creationId xmlns:p14="http://schemas.microsoft.com/office/powerpoint/2010/main" val="31134729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39F4-EFD7-7C37-0D64-A12585EA4D7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36C1DFA-6A2E-E764-8EE0-66FF49D0F6B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F9199A5-D15D-FA73-A04C-F084DB943B0F}"/>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42C029D0-41CC-2A98-5635-8EC6C64A79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F3ADF7-D4C9-0FB0-D152-C4F005682978}"/>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28372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5C2E7-49A0-F44C-0FA9-DEE08E40513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6C328519-2A6F-3138-43BE-0420EA3AF9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E9F7D60-D48A-FF6C-7281-70CFA6705D5C}"/>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B0D2072F-9FEB-C042-96AC-0EE473D936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5E8394-84F7-BBE6-0215-BDAB966869C7}"/>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85819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BC1C6-F9E8-CED8-1A61-6D08952A1F9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F0E9C33-EBC5-4EA3-BB66-984C4205312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B4868B2-1B94-ED04-227A-2989D400983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4BFBD2D-FE92-F84D-C66A-ED8D94CE4F94}"/>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6" name="Footer Placeholder 5">
            <a:extLst>
              <a:ext uri="{FF2B5EF4-FFF2-40B4-BE49-F238E27FC236}">
                <a16:creationId xmlns:a16="http://schemas.microsoft.com/office/drawing/2014/main" id="{858781CA-6856-2335-7E0B-7B3C1DFBE5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9E45F6-B21A-427C-6D19-D7AC5AE61BF2}"/>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36636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9166C-A2B6-D5FE-1FD2-19B328BA342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66B19A7-4216-24AF-5435-5870EB89E9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6FCD365-41D6-AE4E-E521-EC4A37D70AB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0E4AAC2-8805-85A6-4205-5A83346DEC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DF1AC48-6AD8-D56E-FB41-B3E8F23248A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0303621-105E-6A2C-15A5-93DD36490342}"/>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8" name="Footer Placeholder 7">
            <a:extLst>
              <a:ext uri="{FF2B5EF4-FFF2-40B4-BE49-F238E27FC236}">
                <a16:creationId xmlns:a16="http://schemas.microsoft.com/office/drawing/2014/main" id="{CDF4279D-9429-796D-248A-08450FCCF3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4AFC4D-2EB1-49DF-4A2D-398AE2888667}"/>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2131405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4AD9F-D94D-732C-F2E2-DF34C344160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02B699C-D9F1-C81C-651F-F4D5D4722E2B}"/>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4" name="Footer Placeholder 3">
            <a:extLst>
              <a:ext uri="{FF2B5EF4-FFF2-40B4-BE49-F238E27FC236}">
                <a16:creationId xmlns:a16="http://schemas.microsoft.com/office/drawing/2014/main" id="{5B5A4954-4B33-6F30-FC75-615B3762BF2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B6839CD-61B7-55CF-4825-FD1DDE54DE15}"/>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80522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2A0296-E480-0807-56B2-0AA1C71AB3A2}"/>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3" name="Footer Placeholder 2">
            <a:extLst>
              <a:ext uri="{FF2B5EF4-FFF2-40B4-BE49-F238E27FC236}">
                <a16:creationId xmlns:a16="http://schemas.microsoft.com/office/drawing/2014/main" id="{71150E1A-3C41-37F3-3E4A-79C26B077D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E6D3A0-E91D-B1DD-939C-17E1FF12C58F}"/>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3764286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5E777-875B-51BE-CA1C-E6FEC0E8E72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9FD262F-DD99-8C21-0C8D-F6524FD98D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40527DBB-5128-AF89-12F4-69701F7CCD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F01010-305B-BC77-8A4B-649E28DD36D5}"/>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6" name="Footer Placeholder 5">
            <a:extLst>
              <a:ext uri="{FF2B5EF4-FFF2-40B4-BE49-F238E27FC236}">
                <a16:creationId xmlns:a16="http://schemas.microsoft.com/office/drawing/2014/main" id="{11F63364-FB0D-82E4-4A33-9A48DF49D6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8E879C4-119B-BD80-91CD-30E3E5AF092D}"/>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2195081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4EAF0-B2A8-5F31-BAA9-435147A2D5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6B3ECE1-ED0E-C6A3-6134-8C630C148D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103A99-F70E-F960-F307-BA1C880CBD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BB36FB-0016-88E4-EBAB-96272CA20F7C}"/>
              </a:ext>
            </a:extLst>
          </p:cNvPr>
          <p:cNvSpPr>
            <a:spLocks noGrp="1"/>
          </p:cNvSpPr>
          <p:nvPr>
            <p:ph type="dt" sz="half" idx="10"/>
          </p:nvPr>
        </p:nvSpPr>
        <p:spPr/>
        <p:txBody>
          <a:bodyPr/>
          <a:lstStyle/>
          <a:p>
            <a:fld id="{12F49B6F-725E-4891-9B1F-E745D5DC8A37}" type="datetimeFigureOut">
              <a:rPr lang="en-GB" smtClean="0"/>
              <a:t>22/10/2024</a:t>
            </a:fld>
            <a:endParaRPr lang="en-GB"/>
          </a:p>
        </p:txBody>
      </p:sp>
      <p:sp>
        <p:nvSpPr>
          <p:cNvPr id="6" name="Footer Placeholder 5">
            <a:extLst>
              <a:ext uri="{FF2B5EF4-FFF2-40B4-BE49-F238E27FC236}">
                <a16:creationId xmlns:a16="http://schemas.microsoft.com/office/drawing/2014/main" id="{6F9615A9-8E73-BE75-AD0F-AA6ECEED17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A9C5A9-F25F-5DA2-2E31-CC95703FC94F}"/>
              </a:ext>
            </a:extLst>
          </p:cNvPr>
          <p:cNvSpPr>
            <a:spLocks noGrp="1"/>
          </p:cNvSpPr>
          <p:nvPr>
            <p:ph type="sldNum" sz="quarter" idx="12"/>
          </p:nvPr>
        </p:nvSpPr>
        <p:spPr/>
        <p:txBody>
          <a:bodyPr/>
          <a:lstStyle/>
          <a:p>
            <a:fld id="{8C28D7DC-52B9-407F-B0C7-4C7CAA27C87A}" type="slidenum">
              <a:rPr lang="en-GB" smtClean="0"/>
              <a:t>‹#›</a:t>
            </a:fld>
            <a:endParaRPr lang="en-GB"/>
          </a:p>
        </p:txBody>
      </p:sp>
    </p:spTree>
    <p:extLst>
      <p:ext uri="{BB962C8B-B14F-4D97-AF65-F5344CB8AC3E}">
        <p14:creationId xmlns:p14="http://schemas.microsoft.com/office/powerpoint/2010/main" val="3981009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ED350F-577F-44A6-073F-AB021D805D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CC0DCF6-8037-BEA0-B0AE-F12C079DE2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2DA226E-1964-043C-7168-D1D4097904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F49B6F-725E-4891-9B1F-E745D5DC8A37}" type="datetimeFigureOut">
              <a:rPr lang="en-GB" smtClean="0"/>
              <a:t>22/10/2024</a:t>
            </a:fld>
            <a:endParaRPr lang="en-GB"/>
          </a:p>
        </p:txBody>
      </p:sp>
      <p:sp>
        <p:nvSpPr>
          <p:cNvPr id="5" name="Footer Placeholder 4">
            <a:extLst>
              <a:ext uri="{FF2B5EF4-FFF2-40B4-BE49-F238E27FC236}">
                <a16:creationId xmlns:a16="http://schemas.microsoft.com/office/drawing/2014/main" id="{0CC83F06-ED11-C288-54D4-923DE33B1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5102708-387D-FC98-5CF9-7DCCA38C6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28D7DC-52B9-407F-B0C7-4C7CAA27C87A}" type="slidenum">
              <a:rPr lang="en-GB" smtClean="0"/>
              <a:t>‹#›</a:t>
            </a:fld>
            <a:endParaRPr lang="en-GB"/>
          </a:p>
        </p:txBody>
      </p:sp>
    </p:spTree>
    <p:extLst>
      <p:ext uri="{BB962C8B-B14F-4D97-AF65-F5344CB8AC3E}">
        <p14:creationId xmlns:p14="http://schemas.microsoft.com/office/powerpoint/2010/main" val="1452142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ulsetoday.co.uk/news/workforce/streeting-confirms-funding-for-gp-arrs-jobs-will-continue-past-march-2025/?utm_medium=email&amp;utm_source=email&amp;utm_campaign=pulsedailypmnewsletter"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primarycareworkforce.nhs.uk/SignIn?ReturnUrl=%2Farrs%2Freview%2F" TargetMode="External"/><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7.xml.rels><?xml version="1.0" encoding="UTF-8" standalone="yes"?>
<Relationships xmlns="http://schemas.openxmlformats.org/package/2006/relationships"><Relationship Id="rId8" Type="http://schemas.openxmlformats.org/officeDocument/2006/relationships/hyperlink" Target="https://www.england.nhs.uk/publication/network-contract-directed-enhanced-service-template-data-processing-agreement/" TargetMode="External"/><Relationship Id="rId3" Type="http://schemas.openxmlformats.org/officeDocument/2006/relationships/hyperlink" Target="https://www.england.nhs.uk/publication/cover-note-primary-care-networks-network-contract-directed-enhanced-service-from-oct-2024/" TargetMode="External"/><Relationship Id="rId7" Type="http://schemas.openxmlformats.org/officeDocument/2006/relationships/hyperlink" Target="https://www.england.nhs.uk/publication/network-contract-directed-enhanced-service-template-data-sharing-agreement/" TargetMode="External"/><Relationship Id="rId2" Type="http://schemas.openxmlformats.org/officeDocument/2006/relationships/hyperlink" Target="https://www.england.nhs.uk/gp/investment/gp-contract/network-contract-directed-enhanced-service-des/" TargetMode="External"/><Relationship Id="rId1" Type="http://schemas.openxmlformats.org/officeDocument/2006/relationships/slideLayout" Target="../slideLayouts/slideLayout12.xml"/><Relationship Id="rId6" Type="http://schemas.openxmlformats.org/officeDocument/2006/relationships/hyperlink" Target="https://www.england.nhs.uk/publication/network-contract-des-2024-25-part-b-guidance-non-clinical/" TargetMode="External"/><Relationship Id="rId11" Type="http://schemas.openxmlformats.org/officeDocument/2006/relationships/hyperlink" Target="https://www.england.nhs.uk/publication/variation-to-the-network-contract-directed-enhanced-service-mandatory-network-agreement/" TargetMode="External"/><Relationship Id="rId5" Type="http://schemas.openxmlformats.org/officeDocument/2006/relationships/hyperlink" Target="https://www.england.nhs.uk/publication/network-contract-directed-enhanced-service-guidance-for-2024-25-in-england-part-a-clinical-and-support-services-section-8/" TargetMode="External"/><Relationship Id="rId10" Type="http://schemas.openxmlformats.org/officeDocument/2006/relationships/hyperlink" Target="https://www.england.nhs.uk/publication/network-contract-des-primary-care-network-adjusted-populations-spreadsheet/" TargetMode="External"/><Relationship Id="rId4" Type="http://schemas.openxmlformats.org/officeDocument/2006/relationships/hyperlink" Target="https://www.england.nhs.uk/publication/network-contract-des-contract-specification-2024-25-pcn-requirements-and-entitlements/" TargetMode="External"/><Relationship Id="rId9" Type="http://schemas.openxmlformats.org/officeDocument/2006/relationships/hyperlink" Target="https://www.england.nhs.uk/publication/sub-contract-for-the-provision-of-services-related-to-the-network-contract-des-2024-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77CCB9-BDC3-5C99-E4CF-AF90DF62149A}"/>
              </a:ext>
            </a:extLst>
          </p:cNvPr>
          <p:cNvSpPr>
            <a:spLocks noGrp="1"/>
          </p:cNvSpPr>
          <p:nvPr>
            <p:ph type="title"/>
          </p:nvPr>
        </p:nvSpPr>
        <p:spPr>
          <a:xfrm>
            <a:off x="101922" y="218743"/>
            <a:ext cx="9623969" cy="611649"/>
          </a:xfrm>
        </p:spPr>
        <p:txBody>
          <a:bodyPr>
            <a:normAutofit fontScale="90000"/>
          </a:bodyPr>
          <a:lstStyle/>
          <a:p>
            <a:r>
              <a:rPr lang="en-US" dirty="0">
                <a:latin typeface="Arial"/>
                <a:cs typeface="Arial"/>
              </a:rPr>
              <a:t>GP ARRS Role: </a:t>
            </a:r>
            <a:r>
              <a:rPr lang="en-US" sz="3600" dirty="0">
                <a:latin typeface="Arial"/>
                <a:cs typeface="Arial"/>
              </a:rPr>
              <a:t>Funding and Reimbursable rate</a:t>
            </a:r>
            <a:endParaRPr lang="en-US" dirty="0"/>
          </a:p>
        </p:txBody>
      </p:sp>
      <p:sp>
        <p:nvSpPr>
          <p:cNvPr id="2" name="TextBox 1">
            <a:extLst>
              <a:ext uri="{FF2B5EF4-FFF2-40B4-BE49-F238E27FC236}">
                <a16:creationId xmlns:a16="http://schemas.microsoft.com/office/drawing/2014/main" id="{7CB29EF3-3CAD-9B2A-E5F8-8B5A6A42201C}"/>
              </a:ext>
            </a:extLst>
          </p:cNvPr>
          <p:cNvSpPr txBox="1"/>
          <p:nvPr/>
        </p:nvSpPr>
        <p:spPr>
          <a:xfrm>
            <a:off x="356394" y="1346314"/>
            <a:ext cx="11679742" cy="4816703"/>
          </a:xfrm>
          <a:prstGeom prst="rect">
            <a:avLst/>
          </a:prstGeom>
          <a:noFill/>
        </p:spPr>
        <p:txBody>
          <a:bodyPr wrap="square" lIns="91440" tIns="45720" rIns="91440" bIns="45720" rtlCol="0" anchor="t">
            <a:spAutoFit/>
          </a:bodyPr>
          <a:lstStyle/>
          <a:p>
            <a:pPr>
              <a:defRPr/>
            </a:pPr>
            <a:r>
              <a:rPr lang="en-GB" sz="1400" b="1" dirty="0">
                <a:solidFill>
                  <a:prstClr val="black"/>
                </a:solidFill>
                <a:latin typeface="Aptos" panose="02110004020202020204"/>
              </a:rPr>
              <a:t>How much is the funding for newly qualified GPs?</a:t>
            </a:r>
            <a:endParaRPr lang="en-US" sz="1400" dirty="0">
              <a:solidFill>
                <a:prstClr val="black"/>
              </a:solidFill>
              <a:latin typeface="Aptos" panose="02110004020202020204"/>
            </a:endParaRPr>
          </a:p>
          <a:p>
            <a:pPr marL="285750" indent="-285750">
              <a:buFont typeface="Arial"/>
              <a:buChar char="•"/>
              <a:defRPr/>
            </a:pPr>
            <a:r>
              <a:rPr lang="en-GB" sz="1400" dirty="0">
                <a:solidFill>
                  <a:prstClr val="black"/>
                </a:solidFill>
                <a:ea typeface="+mn-lt"/>
                <a:cs typeface="+mn-lt"/>
              </a:rPr>
              <a:t>Each PCNs funding for 1st October 24 to 31st March 25 equates to £1.303 x weighted average population at Jan 2024. (DES 10.5.4)</a:t>
            </a:r>
            <a:endParaRPr lang="en-GB" sz="1600" dirty="0">
              <a:solidFill>
                <a:prstClr val="black"/>
              </a:solidFill>
            </a:endParaRPr>
          </a:p>
          <a:p>
            <a:pPr>
              <a:defRPr/>
            </a:pPr>
            <a:endParaRPr lang="en-GB" sz="600" b="1" dirty="0">
              <a:solidFill>
                <a:prstClr val="black"/>
              </a:solidFill>
              <a:latin typeface="Aptos" panose="02110004020202020204"/>
            </a:endParaRPr>
          </a:p>
          <a:p>
            <a:pPr marR="0" lvl="0" algn="l" defTabSz="914400">
              <a:lnSpc>
                <a:spcPct val="100000"/>
              </a:lnSpc>
              <a:spcBef>
                <a:spcPts val="0"/>
              </a:spcBef>
              <a:spcAft>
                <a:spcPts val="0"/>
              </a:spcAft>
              <a:buClrTx/>
              <a:buSzTx/>
              <a:tabLst/>
              <a:defRPr/>
            </a:pPr>
            <a:r>
              <a:rPr lang="en-GB" sz="1400" b="1" dirty="0">
                <a:solidFill>
                  <a:prstClr val="black"/>
                </a:solidFill>
                <a:latin typeface="Aptos" panose="02110004020202020204"/>
              </a:rPr>
              <a:t>What is the reimbursable salary for a newly qualified GP?</a:t>
            </a:r>
            <a:endParaRPr lang="en-US" sz="1600" dirty="0">
              <a:solidFill>
                <a:prstClr val="black"/>
              </a:solidFill>
            </a:endParaRPr>
          </a:p>
          <a:p>
            <a:pPr marL="285750" indent="-285750">
              <a:buFont typeface="Arial" panose="020B0604020202020204" pitchFamily="34" charset="0"/>
              <a:buChar char="•"/>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£73,111 is listed as the minimum starting salary point for a GP by NHS Employers (including 6% uplift).   The ARRS offer of £92,462 matches that </a:t>
            </a:r>
            <a:r>
              <a:rPr lang="en-GB" sz="1400" dirty="0">
                <a:solidFill>
                  <a:prstClr val="black"/>
                </a:solidFill>
                <a:latin typeface="Aptos" panose="02110004020202020204"/>
              </a:rPr>
              <a:t>including</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GB" sz="1400" dirty="0">
                <a:solidFill>
                  <a:prstClr val="black"/>
                </a:solidFill>
                <a:latin typeface="Aptos" panose="02110004020202020204"/>
              </a:rPr>
              <a:t>employer on-costs for NI and pension</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a:t>
            </a:r>
            <a:r>
              <a:rPr lang="en-GB" sz="1400" dirty="0">
                <a:solidFill>
                  <a:prstClr val="black"/>
                </a:solidFill>
                <a:latin typeface="Aptos" panose="02110004020202020204"/>
              </a:rPr>
              <a:t> (DES Section 10, Table 3c)</a:t>
            </a:r>
            <a:endParaRPr lang="en-GB" sz="1400" b="0" i="0" u="none" strike="noStrike" kern="1200" cap="none" spc="0" normalizeH="0" baseline="0" noProof="0" dirty="0">
              <a:ln>
                <a:noFill/>
              </a:ln>
              <a:solidFill>
                <a:prstClr val="black"/>
              </a:solidFill>
              <a:effectLst/>
              <a:uLnTx/>
              <a:uFillTx/>
              <a:latin typeface="Aptos" panose="02110004020202020204"/>
            </a:endParaRP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GB" sz="600" dirty="0">
              <a:solidFill>
                <a:prstClr val="black"/>
              </a:solidFill>
              <a:latin typeface="Aptos" panose="02110004020202020204"/>
            </a:endParaRPr>
          </a:p>
          <a:p>
            <a:pPr>
              <a:defRPr/>
            </a:pPr>
            <a:r>
              <a:rPr lang="en-GB" sz="1400" b="1" dirty="0">
                <a:solidFill>
                  <a:prstClr val="black"/>
                </a:solidFill>
                <a:latin typeface="Aptos" panose="02110004020202020204"/>
              </a:rPr>
              <a:t>Is the GP funding combined with the existing ARRS Funding?</a:t>
            </a:r>
            <a:endParaRPr lang="en-US" sz="1400" dirty="0">
              <a:solidFill>
                <a:prstClr val="black"/>
              </a:solidFill>
              <a:latin typeface="Aptos" panose="02110004020202020204"/>
            </a:endParaRPr>
          </a:p>
          <a:p>
            <a:pPr>
              <a:defRPr/>
            </a:pPr>
            <a:r>
              <a:rPr lang="en-GB" sz="1400" b="1" dirty="0">
                <a:solidFill>
                  <a:prstClr val="black"/>
                </a:solidFill>
                <a:latin typeface="Aptos" panose="02110004020202020204"/>
              </a:rPr>
              <a:t>Can the funding for GPs be used for other ARRS roles?</a:t>
            </a:r>
            <a:endParaRPr lang="en-US" sz="1400" dirty="0">
              <a:solidFill>
                <a:prstClr val="black"/>
              </a:solidFill>
              <a:latin typeface="Aptos" panose="02110004020202020204"/>
            </a:endParaRPr>
          </a:p>
          <a:p>
            <a:pPr marL="285750" indent="-285750">
              <a:buFont typeface="Arial" panose="020B0604020202020204" pitchFamily="34" charset="0"/>
              <a:buChar char="•"/>
              <a:defRPr/>
            </a:pPr>
            <a:r>
              <a:rPr lang="en-GB" sz="1400" dirty="0">
                <a:solidFill>
                  <a:prstClr val="black"/>
                </a:solidFill>
                <a:ea typeface="+mn-lt"/>
                <a:cs typeface="+mn-lt"/>
              </a:rPr>
              <a:t>The ARRS GP Sum funding will be held separately to the ARRS sum funding for all other roles. </a:t>
            </a:r>
            <a:endParaRPr lang="en-GB" sz="1400" dirty="0">
              <a:solidFill>
                <a:prstClr val="black"/>
              </a:solidFill>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Funding is in a separate pot to the rest of the ARRS funds and the additional 82million has gone into national reserves to ensure ringfencing.</a:t>
            </a:r>
            <a:endParaRPr lang="en-US" sz="1400" dirty="0">
              <a:solidFill>
                <a:prstClr val="black"/>
              </a:solidFill>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It will appear as a separate line on the ledger. </a:t>
            </a:r>
            <a:endParaRPr lang="en-US" sz="1400" dirty="0">
              <a:solidFill>
                <a:prstClr val="black"/>
              </a:solidFill>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This funding can only be used for newly qualified GP roles and cannot be supplemented by the existing ARRS funding.</a:t>
            </a:r>
            <a:endParaRPr lang="en-GB" sz="1600" dirty="0">
              <a:solidFill>
                <a:prstClr val="black"/>
              </a:solidFill>
            </a:endParaRPr>
          </a:p>
          <a:p>
            <a:pPr marL="285750" indent="-285750">
              <a:buFont typeface="Arial" panose="020B0604020202020204" pitchFamily="34" charset="0"/>
              <a:buChar char="•"/>
              <a:defRPr/>
            </a:pPr>
            <a:endParaRPr lang="en-GB" sz="600" dirty="0">
              <a:solidFill>
                <a:prstClr val="black"/>
              </a:solidFill>
              <a:latin typeface="Aptos" panose="02110004020202020204"/>
            </a:endParaRPr>
          </a:p>
          <a:p>
            <a:pPr>
              <a:defRPr/>
            </a:pPr>
            <a:r>
              <a:rPr lang="en-GB" sz="1400" b="1" dirty="0">
                <a:solidFill>
                  <a:prstClr val="black"/>
                </a:solidFill>
                <a:latin typeface="Aptos" panose="02110004020202020204"/>
              </a:rPr>
              <a:t>Can any unclaimed funding be accrued into 25/26?</a:t>
            </a:r>
          </a:p>
          <a:p>
            <a:pPr marL="285750" indent="-285750">
              <a:buFont typeface="Arial"/>
              <a:buChar char="•"/>
              <a:defRPr/>
            </a:pPr>
            <a:r>
              <a:rPr lang="en-GB" sz="1400" dirty="0">
                <a:solidFill>
                  <a:prstClr val="black"/>
                </a:solidFill>
                <a:ea typeface="+mn-lt"/>
                <a:cs typeface="+mn-lt"/>
              </a:rPr>
              <a:t>Unclaimed ARRS GP Sum funding cannot be accrued into 25/26 so must be utilised by March 31st 25.</a:t>
            </a:r>
            <a:endParaRPr lang="en-GB" sz="1400" dirty="0">
              <a:solidFill>
                <a:prstClr val="black"/>
              </a:solidFill>
              <a:latin typeface="Aptos" panose="02110004020202020204"/>
            </a:endParaRPr>
          </a:p>
          <a:p>
            <a:pPr marL="285750" indent="-285750">
              <a:buFont typeface="Arial"/>
              <a:buChar char="•"/>
              <a:defRPr/>
            </a:pPr>
            <a:endParaRPr lang="en-GB" sz="600" dirty="0">
              <a:solidFill>
                <a:prstClr val="black"/>
              </a:solidFill>
              <a:latin typeface="Aptos" panose="02110004020202020204"/>
            </a:endParaRPr>
          </a:p>
          <a:p>
            <a:pPr>
              <a:defRPr/>
            </a:pPr>
            <a:r>
              <a:rPr lang="en-GB" sz="1400" b="1" dirty="0">
                <a:solidFill>
                  <a:prstClr val="black"/>
                </a:solidFill>
                <a:latin typeface="Aptos" panose="02110004020202020204"/>
              </a:rPr>
              <a:t>Is this funding only available in the 24/25 financial year?</a:t>
            </a:r>
          </a:p>
          <a:p>
            <a:pPr marL="285750" indent="-285750">
              <a:buFont typeface="Arial"/>
              <a:buChar char="•"/>
              <a:defRPr/>
            </a:pPr>
            <a:r>
              <a:rPr lang="en-GB" sz="1400" dirty="0">
                <a:solidFill>
                  <a:prstClr val="black"/>
                </a:solidFill>
                <a:latin typeface="Aptos" panose="02110004020202020204"/>
              </a:rPr>
              <a:t>Wes Streeting has stated that the funding will continue beyond March 2025 but this has not been formally announced </a:t>
            </a:r>
            <a:r>
              <a:rPr lang="en-GB" sz="1400" u="sng" dirty="0">
                <a:solidFill>
                  <a:srgbClr val="002060"/>
                </a:solidFill>
                <a:effectLst/>
                <a:latin typeface="Arial"/>
                <a:ea typeface="Times New Roman" panose="02020603050405020304" pitchFamily="18" charset="0"/>
                <a:cs typeface="Arial"/>
                <a:hlinkClick r:id="rId2">
                  <a:extLst>
                    <a:ext uri="{A12FA001-AC4F-418D-AE19-62706E023703}">
                      <ahyp:hlinkClr xmlns:ahyp="http://schemas.microsoft.com/office/drawing/2018/hyperlinkcolor" val="tx"/>
                    </a:ext>
                  </a:extLst>
                </a:hlinkClick>
              </a:rPr>
              <a:t>Pulse Article</a:t>
            </a:r>
            <a:endParaRPr lang="en-GB" sz="1400" u="sng" dirty="0">
              <a:solidFill>
                <a:srgbClr val="002060"/>
              </a:solidFill>
              <a:effectLst/>
              <a:latin typeface="Arial"/>
              <a:ea typeface="Times New Roman" panose="02020603050405020304" pitchFamily="18" charset="0"/>
              <a:cs typeface="Arial"/>
            </a:endParaRPr>
          </a:p>
          <a:p>
            <a:pPr marL="285750" indent="-285750">
              <a:buFont typeface="Arial"/>
              <a:buChar char="•"/>
              <a:defRPr/>
            </a:pPr>
            <a:endParaRPr lang="en-GB" sz="600" u="sng" dirty="0">
              <a:solidFill>
                <a:srgbClr val="0000FF"/>
              </a:solidFill>
              <a:latin typeface="Arial" panose="020B0604020202020204" pitchFamily="34" charset="0"/>
              <a:cs typeface="Arial" panose="020B0604020202020204" pitchFamily="34" charset="0"/>
            </a:endParaRPr>
          </a:p>
          <a:p>
            <a:pPr>
              <a:defRPr/>
            </a:pPr>
            <a:r>
              <a:rPr lang="en-GB" sz="1400" b="1" dirty="0">
                <a:solidFill>
                  <a:prstClr val="black"/>
                </a:solidFill>
                <a:latin typeface="Aptos" panose="02110004020202020204"/>
              </a:rPr>
              <a:t>When will the funding be released to systems?</a:t>
            </a:r>
          </a:p>
          <a:p>
            <a:pPr marL="285750" indent="-285750">
              <a:buFont typeface="Arial"/>
              <a:buChar char="•"/>
              <a:defRPr/>
            </a:pPr>
            <a:r>
              <a:rPr lang="en-GB" sz="1400" dirty="0">
                <a:solidFill>
                  <a:prstClr val="black"/>
                </a:solidFill>
              </a:rPr>
              <a:t>This has not been confirmed by the National team yet, but we expect it to be through the year end draw down process</a:t>
            </a:r>
            <a:r>
              <a:rPr lang="en-GB" sz="1400" dirty="0">
                <a:solidFill>
                  <a:prstClr val="black"/>
                </a:solidFill>
                <a:ea typeface="+mn-lt"/>
                <a:cs typeface="+mn-lt"/>
              </a:rPr>
              <a:t>.</a:t>
            </a:r>
            <a:endParaRPr lang="en-GB" sz="1400" dirty="0">
              <a:solidFill>
                <a:prstClr val="black"/>
              </a:solidFill>
            </a:endParaRPr>
          </a:p>
          <a:p>
            <a:pPr marL="285750" indent="-285750">
              <a:buFont typeface="Arial"/>
              <a:buChar char="•"/>
              <a:defRPr/>
            </a:pPr>
            <a:endParaRPr lang="en-GB" sz="600" dirty="0">
              <a:solidFill>
                <a:prstClr val="black"/>
              </a:solidFill>
            </a:endParaRPr>
          </a:p>
          <a:p>
            <a:pPr>
              <a:defRPr/>
            </a:pPr>
            <a:r>
              <a:rPr lang="en-GB" sz="1400" b="1" dirty="0">
                <a:solidFill>
                  <a:prstClr val="black"/>
                </a:solidFill>
              </a:rPr>
              <a:t>If a PCN underspends their allocation, will this be reallocated to over-spending PCNs?</a:t>
            </a:r>
          </a:p>
          <a:p>
            <a:pPr marL="285750" indent="-285750">
              <a:buFont typeface="Arial"/>
              <a:buChar char="•"/>
              <a:defRPr/>
            </a:pPr>
            <a:r>
              <a:rPr lang="en-GB" sz="1400" dirty="0">
                <a:solidFill>
                  <a:prstClr val="black"/>
                </a:solidFill>
              </a:rPr>
              <a:t>No. All PCN Spends are capped at 100% with no opportunity for the reapportionment of funding.</a:t>
            </a:r>
          </a:p>
        </p:txBody>
      </p:sp>
      <p:sp>
        <p:nvSpPr>
          <p:cNvPr id="5" name="Title 3">
            <a:extLst>
              <a:ext uri="{FF2B5EF4-FFF2-40B4-BE49-F238E27FC236}">
                <a16:creationId xmlns:a16="http://schemas.microsoft.com/office/drawing/2014/main" id="{BAB88787-1402-18DB-776C-8BC3992104D9}"/>
              </a:ext>
            </a:extLst>
          </p:cNvPr>
          <p:cNvSpPr txBox="1">
            <a:spLocks/>
          </p:cNvSpPr>
          <p:nvPr/>
        </p:nvSpPr>
        <p:spPr>
          <a:xfrm>
            <a:off x="489527" y="642172"/>
            <a:ext cx="8172920" cy="6116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kern="1200">
                <a:solidFill>
                  <a:schemeClr val="accent1">
                    <a:lumMod val="75000"/>
                  </a:schemeClr>
                </a:solidFill>
                <a:latin typeface="Arial" panose="020B0604020202020204" pitchFamily="34" charset="0"/>
                <a:ea typeface="+mj-ea"/>
                <a:cs typeface="Arial" panose="020B0604020202020204" pitchFamily="34" charset="0"/>
              </a:defRPr>
            </a:lvl1pPr>
          </a:lstStyle>
          <a:p>
            <a:endParaRPr lang="en-US" sz="3200" dirty="0">
              <a:highlight>
                <a:srgbClr val="00FF00"/>
              </a:highlight>
            </a:endParaRPr>
          </a:p>
        </p:txBody>
      </p:sp>
    </p:spTree>
    <p:extLst>
      <p:ext uri="{BB962C8B-B14F-4D97-AF65-F5344CB8AC3E}">
        <p14:creationId xmlns:p14="http://schemas.microsoft.com/office/powerpoint/2010/main" val="2131534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77CCB9-BDC3-5C99-E4CF-AF90DF62149A}"/>
              </a:ext>
            </a:extLst>
          </p:cNvPr>
          <p:cNvSpPr>
            <a:spLocks noGrp="1"/>
          </p:cNvSpPr>
          <p:nvPr>
            <p:ph type="title"/>
          </p:nvPr>
        </p:nvSpPr>
        <p:spPr>
          <a:xfrm>
            <a:off x="111158" y="80197"/>
            <a:ext cx="8398889" cy="611649"/>
          </a:xfrm>
        </p:spPr>
        <p:txBody>
          <a:bodyPr>
            <a:normAutofit fontScale="90000"/>
          </a:bodyPr>
          <a:lstStyle/>
          <a:p>
            <a:r>
              <a:rPr lang="en-US" dirty="0">
                <a:latin typeface="Arial"/>
                <a:cs typeface="Arial"/>
              </a:rPr>
              <a:t>GP ARRS Role: </a:t>
            </a:r>
            <a:r>
              <a:rPr lang="en-US" sz="3600" dirty="0">
                <a:latin typeface="Arial"/>
                <a:cs typeface="Arial"/>
              </a:rPr>
              <a:t>Criteria for reimbursement</a:t>
            </a:r>
            <a:endParaRPr lang="en-US" dirty="0"/>
          </a:p>
        </p:txBody>
      </p:sp>
      <p:sp>
        <p:nvSpPr>
          <p:cNvPr id="2" name="TextBox 1">
            <a:extLst>
              <a:ext uri="{FF2B5EF4-FFF2-40B4-BE49-F238E27FC236}">
                <a16:creationId xmlns:a16="http://schemas.microsoft.com/office/drawing/2014/main" id="{7CB29EF3-3CAD-9B2A-E5F8-8B5A6A42201C}"/>
              </a:ext>
            </a:extLst>
          </p:cNvPr>
          <p:cNvSpPr txBox="1"/>
          <p:nvPr/>
        </p:nvSpPr>
        <p:spPr>
          <a:xfrm>
            <a:off x="261145" y="950509"/>
            <a:ext cx="11930855" cy="5955476"/>
          </a:xfrm>
          <a:prstGeom prst="rect">
            <a:avLst/>
          </a:prstGeom>
          <a:noFill/>
        </p:spPr>
        <p:txBody>
          <a:bodyPr wrap="square" lIns="91440" tIns="45720" rIns="91440" bIns="45720" rtlCol="0" anchor="t">
            <a:spAutoFit/>
          </a:bodyPr>
          <a:lstStyle/>
          <a:p>
            <a:pPr>
              <a:defRPr/>
            </a:pPr>
            <a:r>
              <a:rPr lang="en-GB" sz="1400" b="1" dirty="0">
                <a:solidFill>
                  <a:prstClr val="black"/>
                </a:solidFill>
                <a:latin typeface="Aptos" panose="02110004020202020204"/>
              </a:rPr>
              <a:t>When can I claim for a newly qualified GP from?</a:t>
            </a:r>
          </a:p>
          <a:p>
            <a:pPr marL="285750" indent="-285750">
              <a:buFont typeface="Arial"/>
              <a:buChar char="•"/>
              <a:defRPr/>
            </a:pPr>
            <a:r>
              <a:rPr lang="en-GB" sz="1400" dirty="0">
                <a:solidFill>
                  <a:prstClr val="black"/>
                </a:solidFill>
                <a:ea typeface="+mn-lt"/>
                <a:cs typeface="+mn-lt"/>
              </a:rPr>
              <a:t>The ARRS GP Sum funding can be used within the financial year 24/25 from 1</a:t>
            </a:r>
            <a:r>
              <a:rPr lang="en-GB" sz="1400" baseline="30000" dirty="0">
                <a:solidFill>
                  <a:prstClr val="black"/>
                </a:solidFill>
                <a:ea typeface="+mn-lt"/>
                <a:cs typeface="+mn-lt"/>
              </a:rPr>
              <a:t>st</a:t>
            </a:r>
            <a:r>
              <a:rPr lang="en-GB" sz="1400" dirty="0">
                <a:solidFill>
                  <a:prstClr val="black"/>
                </a:solidFill>
                <a:ea typeface="+mn-lt"/>
                <a:cs typeface="+mn-lt"/>
              </a:rPr>
              <a:t> October 2024 (DES 7.2.6a)</a:t>
            </a:r>
          </a:p>
          <a:p>
            <a:pPr marL="285750" indent="-285750">
              <a:buFont typeface="Arial"/>
              <a:buChar char="•"/>
              <a:defRPr/>
            </a:pPr>
            <a:r>
              <a:rPr lang="en-GB" sz="1400" dirty="0">
                <a:effectLst/>
                <a:ea typeface="Times New Roman" panose="02020603050405020304" pitchFamily="18" charset="0"/>
                <a:cs typeface="Arial"/>
              </a:rPr>
              <a:t>The GP must be employed </a:t>
            </a:r>
            <a:r>
              <a:rPr lang="en-GB" sz="1400" dirty="0">
                <a:ea typeface="Times New Roman" panose="02020603050405020304" pitchFamily="18" charset="0"/>
                <a:cs typeface="Arial"/>
              </a:rPr>
              <a:t>from or after</a:t>
            </a:r>
            <a:r>
              <a:rPr lang="en-GB" sz="1400" dirty="0">
                <a:effectLst/>
                <a:ea typeface="Times New Roman" panose="02020603050405020304" pitchFamily="18" charset="0"/>
                <a:cs typeface="Arial"/>
              </a:rPr>
              <a:t> 1st October 2024</a:t>
            </a:r>
            <a:endParaRPr lang="en-GB" sz="1400" dirty="0">
              <a:cs typeface="Arial"/>
            </a:endParaRPr>
          </a:p>
          <a:p>
            <a:pPr marR="0" lvl="0" algn="l" defTabSz="914400" rtl="0" eaLnBrk="1" fontAlgn="auto" latinLnBrk="0" hangingPunct="1">
              <a:lnSpc>
                <a:spcPct val="100000"/>
              </a:lnSpc>
              <a:spcBef>
                <a:spcPts val="0"/>
              </a:spcBef>
              <a:spcAft>
                <a:spcPts val="0"/>
              </a:spcAft>
              <a:buClrTx/>
              <a:buSzTx/>
              <a:tabLst/>
              <a:defRPr/>
            </a:pPr>
            <a:endParaRPr kumimoji="0" lang="en-GB" sz="6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GB" sz="1400" b="1" i="0" u="none" strike="noStrike" kern="1200" cap="none" spc="0" normalizeH="0" baseline="0" noProof="0" dirty="0">
                <a:ln>
                  <a:noFill/>
                </a:ln>
                <a:solidFill>
                  <a:prstClr val="black"/>
                </a:solidFill>
                <a:effectLst/>
                <a:uLnTx/>
                <a:uFillTx/>
                <a:latin typeface="Aptos" panose="02110004020202020204"/>
                <a:ea typeface="+mn-ea"/>
                <a:cs typeface="+mn-cs"/>
              </a:rPr>
              <a:t>How is it determined if a GP is ‘newly-qualified’?</a:t>
            </a:r>
          </a:p>
          <a:p>
            <a:pPr marL="285750" indent="-285750">
              <a:buFont typeface="Arial" panose="020B0604020202020204" pitchFamily="34" charset="0"/>
              <a:buChar char="•"/>
              <a:defRPr/>
            </a:pPr>
            <a:r>
              <a:rPr kumimoji="0" lang="en-GB" sz="1400" b="0" i="0" u="none" strike="noStrike" kern="1200" cap="none" spc="0" normalizeH="0" baseline="0" noProof="0" dirty="0">
                <a:ln>
                  <a:noFill/>
                </a:ln>
                <a:solidFill>
                  <a:prstClr val="black"/>
                </a:solidFill>
                <a:effectLst/>
                <a:uLnTx/>
                <a:uFillTx/>
                <a:ea typeface="+mn-ea"/>
                <a:cs typeface="+mn-cs"/>
              </a:rPr>
              <a:t>The cut off is 2 years post CCT (DES 7.3.10 / B19.3). </a:t>
            </a:r>
          </a:p>
          <a:p>
            <a:pPr marL="285750" indent="-285750">
              <a:buFont typeface="Arial" panose="020B0604020202020204" pitchFamily="34" charset="0"/>
              <a:buChar char="•"/>
              <a:defRPr/>
            </a:pPr>
            <a:r>
              <a:rPr lang="en-GB" sz="1400" dirty="0">
                <a:effectLst/>
                <a:ea typeface="Times New Roman" panose="02020603050405020304" pitchFamily="18" charset="0"/>
                <a:cs typeface="Arial" panose="020B0604020202020204" pitchFamily="34" charset="0"/>
              </a:rPr>
              <a:t>The PCN must ensure that the General Medical Practitioner is not beyond the second anniversary of their certificate of completion of training, issued by the General Medical Council, at the start of their employment or engagement.</a:t>
            </a:r>
            <a:endParaRPr lang="en-GB" sz="1400" dirty="0">
              <a:effectLst/>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There was a lot of feedback about newly </a:t>
            </a:r>
            <a:r>
              <a:rPr kumimoji="0" lang="en-GB" sz="1400" b="0" i="0" u="none" strike="noStrike" kern="1200" cap="none" spc="0" normalizeH="0" baseline="0" noProof="0" dirty="0" err="1">
                <a:ln>
                  <a:noFill/>
                </a:ln>
                <a:solidFill>
                  <a:prstClr val="black"/>
                </a:solidFill>
                <a:effectLst/>
                <a:uLnTx/>
                <a:uFillTx/>
                <a:latin typeface="Aptos" panose="02110004020202020204"/>
                <a:ea typeface="+mn-ea"/>
                <a:cs typeface="+mn-cs"/>
              </a:rPr>
              <a:t>CCT’d</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GPs being unable to find work, which is one of the drivers for this time criteria.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l" defTabSz="914400" rtl="0" eaLnBrk="1" fontAlgn="auto" latinLnBrk="0" hangingPunct="1">
              <a:lnSpc>
                <a:spcPct val="100000"/>
              </a:lnSpc>
              <a:spcBef>
                <a:spcPts val="0"/>
              </a:spcBef>
              <a:spcAft>
                <a:spcPts val="0"/>
              </a:spcAft>
              <a:buClrTx/>
              <a:buSzTx/>
              <a:tabLst/>
              <a:defRPr/>
            </a:pPr>
            <a:r>
              <a:rPr lang="en-GB" sz="1400" b="1" dirty="0">
                <a:solidFill>
                  <a:prstClr val="black"/>
                </a:solidFill>
                <a:latin typeface="Aptos" panose="02110004020202020204"/>
              </a:rPr>
              <a:t>Can newly qualified GPs already employed by a practice be claimed?</a:t>
            </a:r>
            <a:endParaRPr kumimoji="0" lang="en-GB"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indent="-285750">
              <a:buFont typeface="Arial" panose="020B0604020202020204" pitchFamily="34" charset="0"/>
              <a:buChar char="•"/>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The GP </a:t>
            </a:r>
            <a:r>
              <a:rPr kumimoji="0" lang="en-GB" sz="1400" b="0" i="0" u="sng" strike="noStrike" kern="1200" cap="none" spc="0" normalizeH="0" baseline="0" noProof="0" dirty="0">
                <a:ln>
                  <a:noFill/>
                </a:ln>
                <a:solidFill>
                  <a:prstClr val="black"/>
                </a:solidFill>
                <a:effectLst/>
                <a:uLnTx/>
                <a:uFillTx/>
                <a:latin typeface="Aptos" panose="02110004020202020204"/>
                <a:ea typeface="+mn-ea"/>
                <a:cs typeface="+mn-cs"/>
              </a:rPr>
              <a:t>cannot</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have been or be already in substantive employment as a GP within General Practice (in the same practice or another practice) prior to 01.10.24 for a PCN to claim for them under the ARRS scheme. (</a:t>
            </a:r>
            <a:r>
              <a:rPr lang="en-GB" sz="1400" dirty="0">
                <a:solidFill>
                  <a:prstClr val="black"/>
                </a:solidFill>
                <a:latin typeface="Aptos" panose="02110004020202020204"/>
              </a:rPr>
              <a:t>DES 7.3.10</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a:t>
            </a:r>
            <a:endParaRPr lang="en-GB" sz="1400" b="0" i="0" u="none" strike="noStrike" kern="1200" cap="none" spc="0" normalizeH="0" baseline="0" noProof="0" dirty="0">
              <a:ln>
                <a:noFill/>
              </a:ln>
              <a:solidFill>
                <a:prstClr val="black"/>
              </a:solidFill>
              <a:effectLst/>
              <a:uLnTx/>
              <a:uFillTx/>
              <a:latin typeface="Aptos" panose="0211000402020202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There is some flexibility on previous employment – if a GP is with a practice/PCN for a short </a:t>
            </a:r>
            <a:r>
              <a:rPr kumimoji="0" lang="en-GB" sz="1400" b="0" i="0" u="sng" strike="noStrike" kern="1200" cap="none" spc="0" normalizeH="0" baseline="0" noProof="0" dirty="0">
                <a:ln>
                  <a:noFill/>
                </a:ln>
                <a:solidFill>
                  <a:prstClr val="black"/>
                </a:solidFill>
                <a:effectLst/>
                <a:uLnTx/>
                <a:uFillTx/>
                <a:latin typeface="Aptos" panose="02110004020202020204"/>
                <a:ea typeface="+mn-ea"/>
                <a:cs typeface="+mn-cs"/>
              </a:rPr>
              <a:t>specific</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length of time, they can be eligible for the ARRS post.  For example, if </a:t>
            </a:r>
            <a:r>
              <a:rPr lang="en-GB" sz="1400" dirty="0">
                <a:solidFill>
                  <a:prstClr val="black"/>
                </a:solidFill>
                <a:latin typeface="Aptos" panose="02110004020202020204"/>
              </a:rPr>
              <a:t>a</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practice employs are newly qualified GP for 5 months to cover sick leave in August 2024, they can start to claim for that person under ARRS from 01.10.24.  If PCNs are unsure they should discuss with the ICB.  </a:t>
            </a:r>
            <a:endParaRPr lang="en-GB" sz="1400" b="0" i="0" u="none" strike="noStrike" kern="1200" cap="none" spc="0" normalizeH="0" baseline="0" noProof="0" dirty="0">
              <a:ln>
                <a:noFill/>
              </a:ln>
              <a:solidFill>
                <a:prstClr val="black"/>
              </a:solidFill>
              <a:effectLst/>
              <a:uLnTx/>
              <a:uFillTx/>
              <a:latin typeface="Aptos" panose="02110004020202020204"/>
            </a:endParaRPr>
          </a:p>
          <a:p>
            <a:pPr>
              <a:defRPr/>
            </a:pPr>
            <a:endParaRPr lang="en-GB" sz="600" b="1" dirty="0">
              <a:solidFill>
                <a:prstClr val="black"/>
              </a:solidFill>
              <a:latin typeface="Aptos" panose="0211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Aptos" panose="02110004020202020204"/>
              </a:rPr>
              <a:t>If a GP is within 2 years of CCT, but is made a partner as part of new recruitment - is this allowed?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prstClr val="black"/>
                </a:solidFill>
                <a:latin typeface="Aptos" panose="02110004020202020204"/>
              </a:rPr>
              <a:t>Yes. There is no reference in the DES to this being restricted to salaried GPs.</a:t>
            </a:r>
          </a:p>
          <a:p>
            <a:pPr>
              <a:defRPr/>
            </a:pPr>
            <a:endParaRPr lang="en-GB" sz="600" dirty="0">
              <a:solidFill>
                <a:prstClr val="black"/>
              </a:solidFill>
              <a:latin typeface="Aptos" panose="02110004020202020204"/>
            </a:endParaRPr>
          </a:p>
          <a:p>
            <a:pPr>
              <a:defRPr/>
            </a:pPr>
            <a:r>
              <a:rPr lang="en-GB" sz="1400" b="1" dirty="0">
                <a:solidFill>
                  <a:prstClr val="black"/>
                </a:solidFill>
                <a:latin typeface="Aptos" panose="02110004020202020204"/>
              </a:rPr>
              <a:t>Are there any other criteria for ensuring eligibility for reimbursement?</a:t>
            </a:r>
          </a:p>
          <a:p>
            <a:pPr marL="285750" indent="-285750">
              <a:buFont typeface="Arial" panose="020B0604020202020204" pitchFamily="34" charset="0"/>
              <a:buChar char="•"/>
              <a:defRPr/>
            </a:pPr>
            <a:r>
              <a:rPr lang="en-GB" sz="1400" dirty="0">
                <a:solidFill>
                  <a:prstClr val="black"/>
                </a:solidFill>
                <a:latin typeface="Aptos" panose="02110004020202020204"/>
              </a:rPr>
              <a:t>The GP must be on the performers list (DES B19.2)</a:t>
            </a:r>
          </a:p>
          <a:p>
            <a:pPr marL="285750" indent="-285750">
              <a:buFont typeface="Arial" panose="020B0604020202020204" pitchFamily="34" charset="0"/>
              <a:buChar char="•"/>
              <a:defRPr/>
            </a:pPr>
            <a:r>
              <a:rPr lang="en-GB" sz="1400" dirty="0">
                <a:solidFill>
                  <a:prstClr val="black"/>
                </a:solidFill>
                <a:latin typeface="Aptos" panose="02110004020202020204"/>
              </a:rPr>
              <a:t>The GP must be registered with GMC (DES B19.2)</a:t>
            </a:r>
          </a:p>
          <a:p>
            <a:pPr marL="285750" indent="-285750">
              <a:buFont typeface="Arial" panose="020B0604020202020204" pitchFamily="34" charset="0"/>
              <a:buChar char="•"/>
              <a:defRPr/>
            </a:pPr>
            <a:r>
              <a:rPr lang="en-GB" sz="1400" dirty="0">
                <a:solidFill>
                  <a:prstClr val="black"/>
                </a:solidFill>
                <a:latin typeface="Aptos" panose="02110004020202020204"/>
              </a:rPr>
              <a:t>The GP must not be suspended or have any restrictions (DES B19.1)</a:t>
            </a:r>
          </a:p>
          <a:p>
            <a:pPr marL="285750" indent="-285750">
              <a:buFont typeface="Arial" panose="020B0604020202020204" pitchFamily="34" charset="0"/>
              <a:buChar char="•"/>
              <a:defRPr/>
            </a:pPr>
            <a:endParaRPr lang="en-GB" sz="700" dirty="0">
              <a:solidFill>
                <a:prstClr val="black"/>
              </a:solidFill>
              <a:latin typeface="Aptos" panose="021100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Aptos" panose="02110004020202020204"/>
                <a:ea typeface="+mn-ea"/>
                <a:cs typeface="+mn-cs"/>
              </a:rPr>
              <a:t>Is there a cap to the FTE or headcount of newly qualified GPs that can be claimed for?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solidFill>
                  <a:prstClr val="black"/>
                </a:solidFill>
                <a:latin typeface="Aptos" panose="02110004020202020204"/>
              </a:rPr>
              <a:t>There is no FTE limit, but there is a funding limit and the PCN funding will likely limit to less than 1 FTE.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i="0" u="none" strike="noStrike" kern="1200" cap="none" spc="0" normalizeH="0" baseline="0" noProof="0" dirty="0">
                <a:ln>
                  <a:noFill/>
                </a:ln>
                <a:solidFill>
                  <a:prstClr val="black"/>
                </a:solidFill>
                <a:effectLst/>
                <a:uLnTx/>
                <a:uFillTx/>
                <a:latin typeface="Aptos" panose="02110004020202020204"/>
              </a:rPr>
              <a:t>There is no headcount limit (</a:t>
            </a:r>
            <a:r>
              <a:rPr lang="en-GB" sz="1400" i="0" u="none" strike="noStrike" kern="1200" cap="none" spc="0" normalizeH="0" baseline="0" noProof="0" dirty="0" err="1">
                <a:ln>
                  <a:noFill/>
                </a:ln>
                <a:solidFill>
                  <a:prstClr val="black"/>
                </a:solidFill>
                <a:effectLst/>
                <a:uLnTx/>
                <a:uFillTx/>
                <a:latin typeface="Aptos" panose="02110004020202020204"/>
              </a:rPr>
              <a:t>i.e</a:t>
            </a:r>
            <a:r>
              <a:rPr lang="en-GB" sz="1400" i="0" u="none" strike="noStrike" kern="1200" cap="none" spc="0" normalizeH="0" baseline="0" noProof="0" dirty="0">
                <a:ln>
                  <a:noFill/>
                </a:ln>
                <a:solidFill>
                  <a:prstClr val="black"/>
                </a:solidFill>
                <a:effectLst/>
                <a:uLnTx/>
                <a:uFillTx/>
                <a:latin typeface="Aptos" panose="02110004020202020204"/>
              </a:rPr>
              <a:t> as many people as the PCN wishes can be recruited), but claims for all headcounts combined must remain within the total funding cap for the PCN.</a:t>
            </a:r>
          </a:p>
        </p:txBody>
      </p:sp>
      <p:sp>
        <p:nvSpPr>
          <p:cNvPr id="5" name="Title 3">
            <a:extLst>
              <a:ext uri="{FF2B5EF4-FFF2-40B4-BE49-F238E27FC236}">
                <a16:creationId xmlns:a16="http://schemas.microsoft.com/office/drawing/2014/main" id="{BAB88787-1402-18DB-776C-8BC3992104D9}"/>
              </a:ext>
            </a:extLst>
          </p:cNvPr>
          <p:cNvSpPr txBox="1">
            <a:spLocks/>
          </p:cNvSpPr>
          <p:nvPr/>
        </p:nvSpPr>
        <p:spPr>
          <a:xfrm>
            <a:off x="489527" y="642172"/>
            <a:ext cx="8172920" cy="6116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kern="1200">
                <a:solidFill>
                  <a:schemeClr val="accent1">
                    <a:lumMod val="75000"/>
                  </a:schemeClr>
                </a:solidFill>
                <a:latin typeface="Arial" panose="020B0604020202020204" pitchFamily="34" charset="0"/>
                <a:ea typeface="+mj-ea"/>
                <a:cs typeface="Arial" panose="020B0604020202020204" pitchFamily="34" charset="0"/>
              </a:defRPr>
            </a:lvl1pPr>
          </a:lstStyle>
          <a:p>
            <a:endParaRPr lang="en-US" sz="3200" dirty="0"/>
          </a:p>
        </p:txBody>
      </p:sp>
    </p:spTree>
    <p:extLst>
      <p:ext uri="{BB962C8B-B14F-4D97-AF65-F5344CB8AC3E}">
        <p14:creationId xmlns:p14="http://schemas.microsoft.com/office/powerpoint/2010/main" val="92443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592345-E760-D4BE-4D18-71D909D5E3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5292" y="1128709"/>
            <a:ext cx="4398227" cy="563231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1E0DBCE-3A9C-BFE5-B1B2-C6E535DD7B7F}"/>
              </a:ext>
            </a:extLst>
          </p:cNvPr>
          <p:cNvSpPr txBox="1"/>
          <p:nvPr/>
        </p:nvSpPr>
        <p:spPr>
          <a:xfrm>
            <a:off x="41885" y="1124801"/>
            <a:ext cx="7564259" cy="5432256"/>
          </a:xfrm>
          <a:prstGeom prst="rect">
            <a:avLst/>
          </a:prstGeom>
          <a:noFill/>
        </p:spPr>
        <p:txBody>
          <a:bodyPr wrap="square" lIns="91440" tIns="45720" rIns="91440" bIns="45720" anchor="t">
            <a:spAutoFit/>
          </a:bodyPr>
          <a:lstStyle/>
          <a:p>
            <a:pPr>
              <a:defRPr/>
            </a:pPr>
            <a:endParaRPr lang="en-GB" sz="600" b="1" dirty="0">
              <a:solidFill>
                <a:prstClr val="black"/>
              </a:solidFill>
              <a:latin typeface="Aptos" panose="02110004020202020204"/>
            </a:endParaRPr>
          </a:p>
          <a:p>
            <a:pPr>
              <a:defRPr/>
            </a:pPr>
            <a:r>
              <a:rPr lang="en-GB" sz="1400" b="1" dirty="0">
                <a:solidFill>
                  <a:prstClr val="black"/>
                </a:solidFill>
                <a:latin typeface="Aptos" panose="02110004020202020204"/>
              </a:rPr>
              <a:t>How many sessions is classed as full time?</a:t>
            </a:r>
            <a:endParaRPr lang="en-US" sz="1400" dirty="0">
              <a:solidFill>
                <a:prstClr val="black"/>
              </a:solidFill>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Full time is listed in the documentation as 37.5 hours (10.5.7). How ever a practice manages this in terms of sessions is at their discretion.</a:t>
            </a:r>
            <a:endParaRPr lang="en-US" sz="1400" dirty="0">
              <a:solidFill>
                <a:prstClr val="black"/>
              </a:solidFill>
              <a:latin typeface="Aptos" panose="02110004020202020204"/>
            </a:endParaRPr>
          </a:p>
          <a:p>
            <a:pPr marL="285750" indent="-285750">
              <a:buFont typeface="Arial" panose="020B0604020202020204" pitchFamily="34" charset="0"/>
              <a:buChar char="•"/>
              <a:defRPr/>
            </a:pPr>
            <a:endParaRPr lang="en-GB" sz="600" dirty="0">
              <a:solidFill>
                <a:prstClr val="black"/>
              </a:solidFill>
              <a:latin typeface="Aptos" panose="02110004020202020204"/>
            </a:endParaRPr>
          </a:p>
          <a:p>
            <a:pPr marR="0" lvl="0" algn="l" defTabSz="914400" rtl="0" eaLnBrk="1" fontAlgn="auto" latinLnBrk="0" hangingPunct="1">
              <a:lnSpc>
                <a:spcPct val="100000"/>
              </a:lnSpc>
              <a:spcBef>
                <a:spcPts val="0"/>
              </a:spcBef>
              <a:spcAft>
                <a:spcPts val="0"/>
              </a:spcAft>
              <a:buClrTx/>
              <a:buSzTx/>
              <a:tabLst/>
              <a:defRPr/>
            </a:pPr>
            <a:r>
              <a:rPr lang="en-GB" sz="1400" b="1" dirty="0">
                <a:solidFill>
                  <a:prstClr val="black"/>
                </a:solidFill>
                <a:latin typeface="Aptos" panose="02110004020202020204"/>
              </a:rPr>
              <a:t>Is there a minimum term that a GP role needs to be recruited for?</a:t>
            </a:r>
            <a:endParaRPr kumimoji="0" lang="en-GB" sz="1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285750" indent="-285750">
              <a:buFont typeface="Arial" panose="020B0604020202020204" pitchFamily="34" charset="0"/>
              <a:buChar char="•"/>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The contract can be for less than 6 months, unlike other ARRS roles, in recognition of the October start (</a:t>
            </a:r>
            <a:r>
              <a:rPr lang="en-GB" sz="1400" dirty="0">
                <a:solidFill>
                  <a:prstClr val="black"/>
                </a:solidFill>
                <a:latin typeface="Aptos" panose="02110004020202020204"/>
              </a:rPr>
              <a:t>DES 7.4.1</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a:t>
            </a:r>
            <a:endParaRPr lang="en-GB" sz="1400" b="0" i="0" u="none" strike="noStrike" kern="1200" cap="none" spc="0" normalizeH="0" baseline="0" noProof="0" dirty="0">
              <a:ln>
                <a:noFill/>
              </a:ln>
              <a:solidFill>
                <a:prstClr val="black"/>
              </a:solidFill>
              <a:effectLst/>
              <a:uLnTx/>
              <a:uFillTx/>
              <a:latin typeface="Aptos" panose="0211000402020202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The DES states that GPs cannot be claimed if they are to be employed in a temporary capacity </a:t>
            </a:r>
            <a:r>
              <a:rPr kumimoji="0" lang="en-GB" sz="1400" b="0" i="0" u="none" strike="noStrike" kern="1200" cap="none" spc="0" normalizeH="0" baseline="0" noProof="0" dirty="0" err="1">
                <a:ln>
                  <a:noFill/>
                </a:ln>
                <a:solidFill>
                  <a:prstClr val="black"/>
                </a:solidFill>
                <a:effectLst/>
                <a:uLnTx/>
                <a:uFillTx/>
                <a:latin typeface="Aptos" panose="02110004020202020204"/>
                <a:ea typeface="+mn-ea"/>
                <a:cs typeface="+mn-cs"/>
              </a:rPr>
              <a:t>i.e</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locums and they must be permanently employed so whilst no specific minimum requirement, it should meet these criteria.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6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R="0" lvl="0" algn="l" defTabSz="914400">
              <a:lnSpc>
                <a:spcPct val="100000"/>
              </a:lnSpc>
              <a:spcBef>
                <a:spcPts val="0"/>
              </a:spcBef>
              <a:spcAft>
                <a:spcPts val="0"/>
              </a:spcAft>
              <a:buClrTx/>
              <a:buSzTx/>
              <a:tabLst/>
              <a:defRPr/>
            </a:pPr>
            <a:r>
              <a:rPr lang="en-GB" sz="1400" b="1" dirty="0">
                <a:solidFill>
                  <a:prstClr val="black"/>
                </a:solidFill>
                <a:latin typeface="Aptos" panose="02110004020202020204"/>
              </a:rPr>
              <a:t>What terms should be used when recruiting the newly qualified GP?</a:t>
            </a:r>
          </a:p>
          <a:p>
            <a:pPr marL="285750" indent="-285750">
              <a:buFont typeface="Arial" panose="020B0604020202020204" pitchFamily="34" charset="0"/>
              <a:buChar char="•"/>
              <a:defRPr/>
            </a:pPr>
            <a:r>
              <a:rPr lang="en-GB" sz="1400" dirty="0">
                <a:ea typeface="+mn-lt"/>
                <a:cs typeface="+mn-lt"/>
              </a:rPr>
              <a:t>the </a:t>
            </a:r>
            <a:r>
              <a:rPr lang="en-GB" sz="1400" dirty="0">
                <a:effectLst/>
                <a:ea typeface="+mn-lt"/>
                <a:cs typeface="+mn-lt"/>
              </a:rPr>
              <a:t>PCN must </a:t>
            </a:r>
            <a:r>
              <a:rPr lang="en-GB" sz="1400" dirty="0">
                <a:ea typeface="+mn-lt"/>
                <a:cs typeface="+mn-lt"/>
              </a:rPr>
              <a:t>ensure that the newly qualified GP is employed or engaged on </a:t>
            </a:r>
            <a:r>
              <a:rPr lang="en-GB" sz="1400" dirty="0">
                <a:effectLst/>
                <a:ea typeface="+mn-lt"/>
                <a:cs typeface="+mn-lt"/>
              </a:rPr>
              <a:t>terms </a:t>
            </a:r>
            <a:r>
              <a:rPr lang="en-GB" sz="1400" dirty="0">
                <a:ea typeface="+mn-lt"/>
                <a:cs typeface="+mn-lt"/>
              </a:rPr>
              <a:t>and conditions which are </a:t>
            </a:r>
            <a:r>
              <a:rPr lang="en-GB" sz="1400" dirty="0">
                <a:effectLst/>
                <a:ea typeface="+mn-lt"/>
                <a:cs typeface="+mn-lt"/>
              </a:rPr>
              <a:t>no less favourable than </a:t>
            </a:r>
            <a:r>
              <a:rPr lang="en-GB" sz="1400" dirty="0">
                <a:ea typeface="+mn-lt"/>
                <a:cs typeface="+mn-lt"/>
              </a:rPr>
              <a:t>those contained in </a:t>
            </a:r>
            <a:r>
              <a:rPr lang="en-GB" sz="1400" dirty="0">
                <a:effectLst/>
                <a:ea typeface="+mn-lt"/>
                <a:cs typeface="+mn-lt"/>
              </a:rPr>
              <a:t>the </a:t>
            </a:r>
            <a:r>
              <a:rPr lang="en-GB" sz="1400" dirty="0">
                <a:ea typeface="+mn-lt"/>
                <a:cs typeface="+mn-lt"/>
              </a:rPr>
              <a:t>document entitled “</a:t>
            </a:r>
            <a:r>
              <a:rPr lang="en-GB" sz="1400" dirty="0">
                <a:effectLst/>
                <a:ea typeface="+mn-lt"/>
                <a:cs typeface="+mn-lt"/>
              </a:rPr>
              <a:t>Model </a:t>
            </a:r>
            <a:r>
              <a:rPr lang="en-GB" sz="1400" dirty="0">
                <a:ea typeface="+mn-lt"/>
                <a:cs typeface="+mn-lt"/>
              </a:rPr>
              <a:t>terms and conditions </a:t>
            </a:r>
            <a:r>
              <a:rPr lang="en-GB" sz="1400" dirty="0">
                <a:effectLst/>
                <a:ea typeface="+mn-lt"/>
                <a:cs typeface="+mn-lt"/>
              </a:rPr>
              <a:t>of </a:t>
            </a:r>
            <a:r>
              <a:rPr lang="en-GB" sz="1400" dirty="0">
                <a:ea typeface="+mn-lt"/>
                <a:cs typeface="+mn-lt"/>
              </a:rPr>
              <a:t>service </a:t>
            </a:r>
            <a:r>
              <a:rPr lang="en-GB" sz="1400" dirty="0">
                <a:effectLst/>
                <a:ea typeface="+mn-lt"/>
                <a:cs typeface="+mn-lt"/>
              </a:rPr>
              <a:t>for a salaried </a:t>
            </a:r>
            <a:r>
              <a:rPr lang="en-GB" sz="1400" dirty="0">
                <a:ea typeface="+mn-lt"/>
                <a:cs typeface="+mn-lt"/>
              </a:rPr>
              <a:t>general practitioner employed by a GMS practice” (DES B19.4)</a:t>
            </a:r>
            <a:endParaRPr lang="en-GB" sz="1400" dirty="0">
              <a:effectLst/>
              <a:latin typeface="Aptos" panose="020B0004020202020204" pitchFamily="34" charset="0"/>
              <a:ea typeface="Times New Roman" panose="02020603050405020304" pitchFamily="18" charset="0"/>
              <a:cs typeface="Times New Roman" panose="02020603050405020304" pitchFamily="18" charset="0"/>
            </a:endParaRPr>
          </a:p>
          <a:p>
            <a:pPr marR="0" lvl="0" algn="l" defTabSz="914400">
              <a:lnSpc>
                <a:spcPct val="100000"/>
              </a:lnSpc>
              <a:spcBef>
                <a:spcPts val="0"/>
              </a:spcBef>
              <a:spcAft>
                <a:spcPts val="0"/>
              </a:spcAft>
              <a:buClrTx/>
              <a:buSzTx/>
              <a:tabLst/>
              <a:defRPr/>
            </a:pPr>
            <a:endParaRPr lang="en-GB" sz="700" b="1" dirty="0">
              <a:solidFill>
                <a:prstClr val="black"/>
              </a:solidFill>
              <a:latin typeface="Aptos" panose="02110004020202020204"/>
            </a:endParaRPr>
          </a:p>
          <a:p>
            <a:pPr marR="0" lvl="0" algn="l" defTabSz="914400">
              <a:lnSpc>
                <a:spcPct val="100000"/>
              </a:lnSpc>
              <a:spcBef>
                <a:spcPts val="0"/>
              </a:spcBef>
              <a:spcAft>
                <a:spcPts val="0"/>
              </a:spcAft>
              <a:buClrTx/>
              <a:buSzTx/>
              <a:tabLst/>
              <a:defRPr/>
            </a:pPr>
            <a:r>
              <a:rPr lang="en-GB" sz="1400" b="1" dirty="0">
                <a:effectLst/>
                <a:ea typeface="Times New Roman" panose="02020603050405020304" pitchFamily="18" charset="0"/>
              </a:rPr>
              <a:t>Our PCN has 4 practices, could we split the funding (equating to 8 sessions) so that each practice could recruit a GP on 2 sessions each?</a:t>
            </a: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r>
              <a:rPr lang="en-GB" sz="1400" dirty="0">
                <a:effectLst/>
                <a:ea typeface="Times New Roman" panose="02020603050405020304" pitchFamily="18" charset="0"/>
              </a:rPr>
              <a:t>Yes as long as the reimbursable rate and PCN allocation are not exceeded. All other criteria (</a:t>
            </a:r>
            <a:r>
              <a:rPr lang="en-GB" sz="1400" dirty="0" err="1">
                <a:effectLst/>
                <a:ea typeface="Times New Roman" panose="02020603050405020304" pitchFamily="18" charset="0"/>
              </a:rPr>
              <a:t>eg</a:t>
            </a:r>
            <a:r>
              <a:rPr lang="en-GB" sz="1400" dirty="0">
                <a:effectLst/>
                <a:ea typeface="Times New Roman" panose="02020603050405020304" pitchFamily="18" charset="0"/>
              </a:rPr>
              <a:t> within 2 years post CCT) also still apply</a:t>
            </a:r>
            <a:endParaRPr lang="en-GB" sz="1400" b="1" dirty="0"/>
          </a:p>
          <a:p>
            <a:pPr marR="0" lvl="0" algn="l" defTabSz="914400">
              <a:lnSpc>
                <a:spcPct val="100000"/>
              </a:lnSpc>
              <a:spcBef>
                <a:spcPts val="0"/>
              </a:spcBef>
              <a:spcAft>
                <a:spcPts val="0"/>
              </a:spcAft>
              <a:buClrTx/>
              <a:buSzTx/>
              <a:tabLst/>
              <a:defRPr/>
            </a:pPr>
            <a:endParaRPr lang="en-GB" sz="1400" b="1" dirty="0">
              <a:solidFill>
                <a:prstClr val="black"/>
              </a:solidFill>
              <a:latin typeface="Aptos" panose="02110004020202020204"/>
            </a:endParaRPr>
          </a:p>
          <a:p>
            <a:pPr marR="0" lvl="0" algn="l" defTabSz="914400">
              <a:lnSpc>
                <a:spcPct val="100000"/>
              </a:lnSpc>
              <a:spcBef>
                <a:spcPts val="0"/>
              </a:spcBef>
              <a:spcAft>
                <a:spcPts val="0"/>
              </a:spcAft>
              <a:buClrTx/>
              <a:buSzTx/>
              <a:tabLst/>
              <a:defRPr/>
            </a:pPr>
            <a:r>
              <a:rPr lang="en-GB" sz="1400" b="1" dirty="0">
                <a:solidFill>
                  <a:prstClr val="black"/>
                </a:solidFill>
                <a:latin typeface="Aptos" panose="02110004020202020204"/>
              </a:rPr>
              <a:t>How </a:t>
            </a:r>
            <a:r>
              <a:rPr lang="en-GB" sz="1400" b="1" dirty="0">
                <a:solidFill>
                  <a:prstClr val="black"/>
                </a:solidFill>
              </a:rPr>
              <a:t>should the PCN claim for a newly qualified GP?</a:t>
            </a:r>
          </a:p>
          <a:p>
            <a:pPr marL="285750" lvl="0" indent="-285750">
              <a:buFont typeface="Arial" panose="020B0604020202020204" pitchFamily="34" charset="0"/>
              <a:buChar char="•"/>
              <a:defRPr/>
            </a:pPr>
            <a:r>
              <a:rPr lang="en-GB" sz="1400" dirty="0">
                <a:latin typeface="Aptos" panose="020B0004020202020204" pitchFamily="34" charset="0"/>
                <a:cs typeface="Arial" panose="020B0604020202020204" pitchFamily="34" charset="0"/>
              </a:rPr>
              <a:t>PCNs will claim for the GP role(s) via the </a:t>
            </a:r>
            <a:r>
              <a:rPr lang="en-GB" sz="1400" dirty="0">
                <a:latin typeface="Aptos" panose="020B00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Workforce Portal</a:t>
            </a:r>
            <a:r>
              <a:rPr lang="en-GB" sz="1400" dirty="0">
                <a:latin typeface="Aptos" panose="020B0004020202020204" pitchFamily="34" charset="0"/>
                <a:cs typeface="Arial" panose="020B0604020202020204" pitchFamily="34" charset="0"/>
              </a:rPr>
              <a:t> and continue to be paid monthly, one month in arrears.  (See screen shot to right)</a:t>
            </a:r>
          </a:p>
          <a:p>
            <a:pPr marL="285750" lvl="0" indent="-285750">
              <a:buFont typeface="Arial" panose="020B0604020202020204" pitchFamily="34" charset="0"/>
              <a:buChar char="•"/>
              <a:defRPr/>
            </a:pPr>
            <a:r>
              <a:rPr lang="en-GB" sz="1400" dirty="0">
                <a:latin typeface="Aptos" panose="020B0004020202020204" pitchFamily="34" charset="0"/>
                <a:cs typeface="Arial" panose="020B0604020202020204" pitchFamily="34" charset="0"/>
              </a:rPr>
              <a:t>PCNs will be asked to submit the GPs GMC number as part of the claim. </a:t>
            </a:r>
            <a:endParaRPr lang="en-GB" sz="1400" b="1" dirty="0">
              <a:solidFill>
                <a:prstClr val="black"/>
              </a:solidFill>
              <a:latin typeface="Aptos" panose="02110004020202020204"/>
            </a:endParaRPr>
          </a:p>
        </p:txBody>
      </p:sp>
      <p:sp>
        <p:nvSpPr>
          <p:cNvPr id="2" name="Title 3">
            <a:extLst>
              <a:ext uri="{FF2B5EF4-FFF2-40B4-BE49-F238E27FC236}">
                <a16:creationId xmlns:a16="http://schemas.microsoft.com/office/drawing/2014/main" id="{B85BFAE6-D452-9D84-2C6F-8385F146D6A7}"/>
              </a:ext>
            </a:extLst>
          </p:cNvPr>
          <p:cNvSpPr txBox="1">
            <a:spLocks/>
          </p:cNvSpPr>
          <p:nvPr/>
        </p:nvSpPr>
        <p:spPr>
          <a:xfrm>
            <a:off x="111158" y="80197"/>
            <a:ext cx="8398889" cy="61164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3600" b="0" kern="1200">
                <a:solidFill>
                  <a:schemeClr val="accent1">
                    <a:lumMod val="75000"/>
                  </a:schemeClr>
                </a:solidFill>
                <a:latin typeface="Arial" panose="020B0604020202020204" pitchFamily="34" charset="0"/>
                <a:ea typeface="+mj-ea"/>
                <a:cs typeface="Arial" panose="020B0604020202020204" pitchFamily="34" charset="0"/>
              </a:defRPr>
            </a:lvl1pPr>
          </a:lstStyle>
          <a:p>
            <a:r>
              <a:rPr lang="en-US" dirty="0">
                <a:latin typeface="Arial"/>
                <a:cs typeface="Arial"/>
              </a:rPr>
              <a:t>GP ARRS Role: Criteria for reimbursement </a:t>
            </a:r>
            <a:endParaRPr lang="en-US" dirty="0"/>
          </a:p>
        </p:txBody>
      </p:sp>
      <p:sp>
        <p:nvSpPr>
          <p:cNvPr id="8" name="Title 3">
            <a:extLst>
              <a:ext uri="{FF2B5EF4-FFF2-40B4-BE49-F238E27FC236}">
                <a16:creationId xmlns:a16="http://schemas.microsoft.com/office/drawing/2014/main" id="{C2E041F6-67CC-864C-7D3D-28F0476EF657}"/>
              </a:ext>
            </a:extLst>
          </p:cNvPr>
          <p:cNvSpPr txBox="1">
            <a:spLocks/>
          </p:cNvSpPr>
          <p:nvPr/>
        </p:nvSpPr>
        <p:spPr>
          <a:xfrm>
            <a:off x="575296" y="517060"/>
            <a:ext cx="8172920" cy="6116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kern="1200">
                <a:solidFill>
                  <a:schemeClr val="accent1">
                    <a:lumMod val="75000"/>
                  </a:schemeClr>
                </a:solidFill>
                <a:latin typeface="Arial" panose="020B0604020202020204" pitchFamily="34" charset="0"/>
                <a:ea typeface="+mj-ea"/>
                <a:cs typeface="Arial" panose="020B0604020202020204" pitchFamily="34" charset="0"/>
              </a:defRPr>
            </a:lvl1pPr>
          </a:lstStyle>
          <a:p>
            <a:endParaRPr lang="en-US" sz="3200" dirty="0"/>
          </a:p>
        </p:txBody>
      </p:sp>
      <p:sp>
        <p:nvSpPr>
          <p:cNvPr id="9" name="Speech Bubble: Rectangle 8">
            <a:extLst>
              <a:ext uri="{FF2B5EF4-FFF2-40B4-BE49-F238E27FC236}">
                <a16:creationId xmlns:a16="http://schemas.microsoft.com/office/drawing/2014/main" id="{69AFF338-BE1B-392A-8C7E-E08C6DC53281}"/>
              </a:ext>
            </a:extLst>
          </p:cNvPr>
          <p:cNvSpPr/>
          <p:nvPr/>
        </p:nvSpPr>
        <p:spPr>
          <a:xfrm>
            <a:off x="7605292" y="4950691"/>
            <a:ext cx="4318853" cy="1810328"/>
          </a:xfrm>
          <a:prstGeom prst="wedgeRectCallout">
            <a:avLst>
              <a:gd name="adj1" fmla="val -79645"/>
              <a:gd name="adj2" fmla="val 19116"/>
            </a:avLst>
          </a:prstGeom>
          <a:no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77301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77CCB9-BDC3-5C99-E4CF-AF90DF62149A}"/>
              </a:ext>
            </a:extLst>
          </p:cNvPr>
          <p:cNvSpPr>
            <a:spLocks noGrp="1"/>
          </p:cNvSpPr>
          <p:nvPr>
            <p:ph type="title"/>
          </p:nvPr>
        </p:nvSpPr>
        <p:spPr>
          <a:xfrm>
            <a:off x="111158" y="80197"/>
            <a:ext cx="8398889" cy="611649"/>
          </a:xfrm>
        </p:spPr>
        <p:txBody>
          <a:bodyPr>
            <a:normAutofit fontScale="90000"/>
          </a:bodyPr>
          <a:lstStyle/>
          <a:p>
            <a:r>
              <a:rPr lang="en-US" dirty="0">
                <a:latin typeface="Arial"/>
                <a:cs typeface="Arial"/>
              </a:rPr>
              <a:t>GP ARRS Role: </a:t>
            </a:r>
            <a:r>
              <a:rPr lang="en-US" sz="3600" dirty="0">
                <a:latin typeface="Arial"/>
                <a:cs typeface="Arial"/>
              </a:rPr>
              <a:t>Criteria for reimbursement</a:t>
            </a:r>
            <a:endParaRPr lang="en-US" dirty="0"/>
          </a:p>
        </p:txBody>
      </p:sp>
      <p:sp>
        <p:nvSpPr>
          <p:cNvPr id="2" name="TextBox 1">
            <a:extLst>
              <a:ext uri="{FF2B5EF4-FFF2-40B4-BE49-F238E27FC236}">
                <a16:creationId xmlns:a16="http://schemas.microsoft.com/office/drawing/2014/main" id="{7CB29EF3-3CAD-9B2A-E5F8-8B5A6A42201C}"/>
              </a:ext>
            </a:extLst>
          </p:cNvPr>
          <p:cNvSpPr txBox="1"/>
          <p:nvPr/>
        </p:nvSpPr>
        <p:spPr>
          <a:xfrm>
            <a:off x="261145" y="950509"/>
            <a:ext cx="11930855" cy="3077766"/>
          </a:xfrm>
          <a:prstGeom prst="rect">
            <a:avLst/>
          </a:prstGeom>
          <a:noFill/>
        </p:spPr>
        <p:txBody>
          <a:bodyPr wrap="square" lIns="91440" tIns="45720" rIns="91440" bIns="45720" rtlCol="0" anchor="t">
            <a:spAutoFit/>
          </a:bodyPr>
          <a:lstStyle/>
          <a:p>
            <a:pPr>
              <a:defRPr/>
            </a:pPr>
            <a:r>
              <a:rPr lang="en-GB" sz="1400" b="1" dirty="0">
                <a:solidFill>
                  <a:prstClr val="black"/>
                </a:solidFill>
                <a:latin typeface="Aptos" panose="02110004020202020204"/>
              </a:rPr>
              <a:t>Can a GP be employed to work remotely?</a:t>
            </a:r>
          </a:p>
          <a:p>
            <a:pPr marL="285750" indent="-285750">
              <a:buFont typeface="Arial"/>
              <a:buChar char="•"/>
              <a:defRPr/>
            </a:pPr>
            <a:r>
              <a:rPr lang="en-GB" sz="1400" dirty="0">
                <a:solidFill>
                  <a:prstClr val="black"/>
                </a:solidFill>
                <a:ea typeface="+mn-lt"/>
                <a:cs typeface="+mn-lt"/>
              </a:rPr>
              <a:t>Yes, remote working is allowed.   The commissioner must be assured that the GP role meets all other criteria and will be delivering services as set out in the Annex to the DES.</a:t>
            </a:r>
          </a:p>
          <a:p>
            <a:pPr>
              <a:defRPr/>
            </a:pPr>
            <a:endParaRPr lang="en-GB" sz="600" b="1" dirty="0">
              <a:cs typeface="Arial"/>
            </a:endParaRPr>
          </a:p>
          <a:p>
            <a:pPr>
              <a:defRPr/>
            </a:pPr>
            <a:r>
              <a:rPr lang="en-GB" sz="1400" b="1" dirty="0">
                <a:solidFill>
                  <a:prstClr val="black"/>
                </a:solidFill>
                <a:latin typeface="Aptos" panose="02110004020202020204"/>
              </a:rPr>
              <a:t>Can a GP be engaged via an agency?</a:t>
            </a:r>
            <a:endParaRPr lang="en-GB" sz="1400" b="1" i="0" u="none" strike="noStrike" kern="1200" cap="none" spc="0" normalizeH="0" baseline="0" noProof="0" dirty="0">
              <a:ln>
                <a:noFill/>
              </a:ln>
              <a:solidFill>
                <a:prstClr val="black"/>
              </a:solidFill>
              <a:effectLst/>
              <a:uLnTx/>
              <a:uFillTx/>
              <a:latin typeface="Aptos" panose="02110004020202020204"/>
            </a:endParaRPr>
          </a:p>
          <a:p>
            <a:pPr marL="285750" indent="-285750">
              <a:buFont typeface="Arial" panose="020B0604020202020204" pitchFamily="34" charset="0"/>
              <a:buChar char="•"/>
              <a:defRPr/>
            </a:pPr>
            <a:r>
              <a:rPr lang="en-GB" sz="1400" dirty="0">
                <a:solidFill>
                  <a:prstClr val="black"/>
                </a:solidFill>
              </a:rPr>
              <a:t>As with other ARRS roles, there are provisions for contracting via  a third party.  </a:t>
            </a:r>
            <a:endParaRPr lang="en-GB" sz="1400" b="0" i="0" u="none" strike="noStrike" kern="1200" cap="none" spc="0" normalizeH="0" baseline="0" noProof="0" dirty="0">
              <a:ln>
                <a:noFill/>
              </a:ln>
              <a:solidFill>
                <a:prstClr val="black"/>
              </a:solidFill>
              <a:effectLst/>
              <a:uLnTx/>
              <a:uFillTx/>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There are several stipulations that must be met.  The GP would need to be employed with a contract for the individual for a specific length of time or substantively. More than one contract with an agency is allowed.  Employing an individual in this way attracts VAT (which cannot be claimed for).  </a:t>
            </a:r>
            <a:endParaRPr lang="en-GB" sz="1400" b="0" i="0" u="none" strike="noStrike" kern="1200" cap="none" spc="0" normalizeH="0" baseline="0" noProof="0" dirty="0">
              <a:ln>
                <a:noFill/>
              </a:ln>
              <a:solidFill>
                <a:prstClr val="black"/>
              </a:solidFill>
              <a:effectLst/>
              <a:uLnTx/>
              <a:uFillTx/>
              <a:latin typeface="Aptos" panose="02110004020202020204"/>
            </a:endParaRPr>
          </a:p>
          <a:p>
            <a:pPr marL="285750" indent="-285750">
              <a:buFont typeface="Arial" panose="020B0604020202020204" pitchFamily="34" charset="0"/>
              <a:buChar char="•"/>
              <a:defRPr/>
            </a:pPr>
            <a:r>
              <a:rPr lang="en-GB" sz="1400" dirty="0">
                <a:solidFill>
                  <a:prstClr val="black"/>
                </a:solidFill>
                <a:latin typeface="Aptos" panose="02110004020202020204"/>
              </a:rPr>
              <a:t>The PCN or practice must not engage the agency as a </a:t>
            </a:r>
            <a:r>
              <a:rPr lang="en-GB" sz="1400" i="1" dirty="0">
                <a:solidFill>
                  <a:prstClr val="black"/>
                </a:solidFill>
                <a:latin typeface="Aptos" panose="02110004020202020204"/>
              </a:rPr>
              <a:t>service</a:t>
            </a:r>
            <a:r>
              <a:rPr lang="en-GB" sz="1400" dirty="0">
                <a:solidFill>
                  <a:prstClr val="black"/>
                </a:solidFill>
                <a:latin typeface="Aptos" panose="02110004020202020204"/>
              </a:rPr>
              <a:t> (which would not attract VAT).  It must only be for a specific role for a specific GP.</a:t>
            </a:r>
          </a:p>
          <a:p>
            <a:pPr marL="285750" indent="-285750">
              <a:buFont typeface="Arial" panose="020B0604020202020204" pitchFamily="34" charset="0"/>
              <a:buChar char="•"/>
              <a:defRPr/>
            </a:pPr>
            <a:r>
              <a:rPr lang="en-GB" sz="1400" dirty="0">
                <a:solidFill>
                  <a:prstClr val="black"/>
                </a:solidFill>
                <a:latin typeface="Aptos" panose="02110004020202020204"/>
              </a:rPr>
              <a:t>The contract cannot be to fulfil ad-hoc or undefined late-fill shifts – this would constitute both locum working for the GP and the practice or PCN engaging the agency as a service rather than a vehicle for an Indvidual contract. </a:t>
            </a:r>
          </a:p>
          <a:p>
            <a:pPr marL="285750" indent="-285750">
              <a:buFont typeface="Arial" panose="020B0604020202020204" pitchFamily="34" charset="0"/>
              <a:buChar char="•"/>
              <a:defRPr/>
            </a:pPr>
            <a:r>
              <a:rPr lang="en-GB" sz="1400" dirty="0">
                <a:solidFill>
                  <a:prstClr val="black"/>
                </a:solidFill>
                <a:latin typeface="Aptos" panose="02110004020202020204"/>
              </a:rPr>
              <a:t>Neither VAT nor agency fees can be claimed for – just salary and on-costs - pension and NI contributions.  This means it is more expensive to engage a GP via this route.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600" i="0" u="none" strike="noStrike" kern="1200" cap="none" spc="0" normalizeH="0" baseline="0" noProof="0" dirty="0">
              <a:ln>
                <a:noFill/>
              </a:ln>
              <a:solidFill>
                <a:prstClr val="black"/>
              </a:solidFill>
              <a:effectLst/>
              <a:uLnTx/>
              <a:uFillTx/>
              <a:latin typeface="Aptos" panose="02110004020202020204"/>
            </a:endParaRPr>
          </a:p>
          <a:p>
            <a:pPr>
              <a:defRPr/>
            </a:pPr>
            <a:endParaRPr lang="en-GB" sz="1400" b="1" dirty="0">
              <a:solidFill>
                <a:prstClr val="black"/>
              </a:solidFill>
              <a:latin typeface="Aptos" panose="02110004020202020204"/>
            </a:endParaRPr>
          </a:p>
        </p:txBody>
      </p:sp>
      <p:sp>
        <p:nvSpPr>
          <p:cNvPr id="5" name="Title 3">
            <a:extLst>
              <a:ext uri="{FF2B5EF4-FFF2-40B4-BE49-F238E27FC236}">
                <a16:creationId xmlns:a16="http://schemas.microsoft.com/office/drawing/2014/main" id="{BAB88787-1402-18DB-776C-8BC3992104D9}"/>
              </a:ext>
            </a:extLst>
          </p:cNvPr>
          <p:cNvSpPr txBox="1">
            <a:spLocks/>
          </p:cNvSpPr>
          <p:nvPr/>
        </p:nvSpPr>
        <p:spPr>
          <a:xfrm>
            <a:off x="489527" y="642172"/>
            <a:ext cx="8172920" cy="6116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0" kern="1200">
                <a:solidFill>
                  <a:schemeClr val="accent1">
                    <a:lumMod val="75000"/>
                  </a:schemeClr>
                </a:solidFill>
                <a:latin typeface="Arial" panose="020B0604020202020204" pitchFamily="34" charset="0"/>
                <a:ea typeface="+mj-ea"/>
                <a:cs typeface="Arial" panose="020B0604020202020204" pitchFamily="34" charset="0"/>
              </a:defRPr>
            </a:lvl1pPr>
          </a:lstStyle>
          <a:p>
            <a:endParaRPr lang="en-US" sz="3200" dirty="0"/>
          </a:p>
        </p:txBody>
      </p:sp>
    </p:spTree>
    <p:extLst>
      <p:ext uri="{BB962C8B-B14F-4D97-AF65-F5344CB8AC3E}">
        <p14:creationId xmlns:p14="http://schemas.microsoft.com/office/powerpoint/2010/main" val="4022030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625350-5260-DE9F-6288-02B444D98AC0}"/>
              </a:ext>
            </a:extLst>
          </p:cNvPr>
          <p:cNvSpPr>
            <a:spLocks noGrp="1"/>
          </p:cNvSpPr>
          <p:nvPr>
            <p:ph type="title"/>
          </p:nvPr>
        </p:nvSpPr>
        <p:spPr>
          <a:xfrm>
            <a:off x="393923" y="206336"/>
            <a:ext cx="11404154" cy="865186"/>
          </a:xfrm>
        </p:spPr>
        <p:txBody>
          <a:bodyPr/>
          <a:lstStyle/>
          <a:p>
            <a:r>
              <a:rPr lang="en-GB" dirty="0"/>
              <a:t>Scenarios</a:t>
            </a:r>
          </a:p>
        </p:txBody>
      </p:sp>
      <p:pic>
        <p:nvPicPr>
          <p:cNvPr id="6" name="Graphic 5" descr="Doctor female with solid fill">
            <a:extLst>
              <a:ext uri="{FF2B5EF4-FFF2-40B4-BE49-F238E27FC236}">
                <a16:creationId xmlns:a16="http://schemas.microsoft.com/office/drawing/2014/main" id="{9E14000C-4C31-1958-27D5-08BE3223C9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2000" y="1211461"/>
            <a:ext cx="914400" cy="914400"/>
          </a:xfrm>
          <a:prstGeom prst="rect">
            <a:avLst/>
          </a:prstGeom>
        </p:spPr>
      </p:pic>
      <p:pic>
        <p:nvPicPr>
          <p:cNvPr id="8" name="Graphic 7" descr="Doctor female outline">
            <a:extLst>
              <a:ext uri="{FF2B5EF4-FFF2-40B4-BE49-F238E27FC236}">
                <a16:creationId xmlns:a16="http://schemas.microsoft.com/office/drawing/2014/main" id="{72C5D4D5-2DE8-D9CE-A3C8-5F492998B53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32000" y="4336200"/>
            <a:ext cx="914400" cy="914400"/>
          </a:xfrm>
          <a:prstGeom prst="rect">
            <a:avLst/>
          </a:prstGeom>
        </p:spPr>
      </p:pic>
      <p:pic>
        <p:nvPicPr>
          <p:cNvPr id="10" name="Graphic 9" descr="Doctor male with solid fill">
            <a:extLst>
              <a:ext uri="{FF2B5EF4-FFF2-40B4-BE49-F238E27FC236}">
                <a16:creationId xmlns:a16="http://schemas.microsoft.com/office/drawing/2014/main" id="{40D32A53-5084-4ACE-E9B6-3D3C6CF2810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32000" y="3300375"/>
            <a:ext cx="914400" cy="914400"/>
          </a:xfrm>
          <a:prstGeom prst="rect">
            <a:avLst/>
          </a:prstGeom>
        </p:spPr>
      </p:pic>
      <p:pic>
        <p:nvPicPr>
          <p:cNvPr id="12" name="Graphic 11" descr="Doctor male outline">
            <a:extLst>
              <a:ext uri="{FF2B5EF4-FFF2-40B4-BE49-F238E27FC236}">
                <a16:creationId xmlns:a16="http://schemas.microsoft.com/office/drawing/2014/main" id="{300B1143-D095-F760-11D7-BB26BEF3DA5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32000" y="2264550"/>
            <a:ext cx="914400" cy="914400"/>
          </a:xfrm>
          <a:prstGeom prst="rect">
            <a:avLst/>
          </a:prstGeom>
        </p:spPr>
      </p:pic>
      <p:pic>
        <p:nvPicPr>
          <p:cNvPr id="13" name="Graphic 12" descr="Doctor female with solid fill">
            <a:extLst>
              <a:ext uri="{FF2B5EF4-FFF2-40B4-BE49-F238E27FC236}">
                <a16:creationId xmlns:a16="http://schemas.microsoft.com/office/drawing/2014/main" id="{0F389079-91B6-5167-78A6-3ABFA7251CD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2000" y="5316741"/>
            <a:ext cx="914400" cy="914400"/>
          </a:xfrm>
          <a:prstGeom prst="rect">
            <a:avLst/>
          </a:prstGeom>
        </p:spPr>
      </p:pic>
      <p:sp>
        <p:nvSpPr>
          <p:cNvPr id="16" name="TextBox 15">
            <a:extLst>
              <a:ext uri="{FF2B5EF4-FFF2-40B4-BE49-F238E27FC236}">
                <a16:creationId xmlns:a16="http://schemas.microsoft.com/office/drawing/2014/main" id="{1E0918DB-7EF1-0924-AD56-C932D1055C23}"/>
              </a:ext>
            </a:extLst>
          </p:cNvPr>
          <p:cNvSpPr txBox="1"/>
          <p:nvPr/>
        </p:nvSpPr>
        <p:spPr>
          <a:xfrm>
            <a:off x="1514475" y="1297186"/>
            <a:ext cx="5486399"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Dr </a:t>
            </a:r>
            <a:r>
              <a:rPr kumimoji="0" lang="en-GB" sz="1800" b="0" i="0" u="none" strike="noStrike" kern="1200" cap="none" spc="0" normalizeH="0" baseline="0" noProof="0" dirty="0">
                <a:ln>
                  <a:noFill/>
                </a:ln>
                <a:solidFill>
                  <a:srgbClr val="005EB8"/>
                </a:solidFill>
                <a:effectLst/>
                <a:uLnTx/>
                <a:uFillTx/>
                <a:latin typeface="Arial" panose="020B0604020202020204"/>
                <a:ea typeface="+mn-ea"/>
                <a:cs typeface="+mn-cs"/>
              </a:rPr>
              <a:t>A</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completed GP Training in August 2023. Since then, she has been undertaking locum work. </a:t>
            </a:r>
          </a:p>
        </p:txBody>
      </p:sp>
      <p:sp>
        <p:nvSpPr>
          <p:cNvPr id="17" name="TextBox 16">
            <a:extLst>
              <a:ext uri="{FF2B5EF4-FFF2-40B4-BE49-F238E27FC236}">
                <a16:creationId xmlns:a16="http://schemas.microsoft.com/office/drawing/2014/main" id="{181606AE-6B5B-EDA4-6426-2FDBD324364C}"/>
              </a:ext>
            </a:extLst>
          </p:cNvPr>
          <p:cNvSpPr txBox="1"/>
          <p:nvPr/>
        </p:nvSpPr>
        <p:spPr>
          <a:xfrm>
            <a:off x="7721724" y="769789"/>
            <a:ext cx="44702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231F20"/>
                </a:solidFill>
                <a:effectLst/>
                <a:uLnTx/>
                <a:uFillTx/>
                <a:latin typeface="Arial" panose="020B0604020202020204"/>
                <a:ea typeface="+mn-ea"/>
                <a:cs typeface="+mn-cs"/>
              </a:rPr>
              <a:t>Eligible for ARRS GP Reimbursement?</a:t>
            </a:r>
          </a:p>
        </p:txBody>
      </p:sp>
      <p:sp>
        <p:nvSpPr>
          <p:cNvPr id="19" name="TextBox 18">
            <a:extLst>
              <a:ext uri="{FF2B5EF4-FFF2-40B4-BE49-F238E27FC236}">
                <a16:creationId xmlns:a16="http://schemas.microsoft.com/office/drawing/2014/main" id="{26F936BD-CFE6-90DC-508F-D869455DD9A2}"/>
              </a:ext>
            </a:extLst>
          </p:cNvPr>
          <p:cNvSpPr txBox="1"/>
          <p:nvPr/>
        </p:nvSpPr>
        <p:spPr>
          <a:xfrm>
            <a:off x="7648573" y="1287897"/>
            <a:ext cx="433692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Yes, if employed or engaged before August 2025</a:t>
            </a:r>
          </a:p>
        </p:txBody>
      </p:sp>
      <p:sp>
        <p:nvSpPr>
          <p:cNvPr id="20" name="TextBox 19">
            <a:extLst>
              <a:ext uri="{FF2B5EF4-FFF2-40B4-BE49-F238E27FC236}">
                <a16:creationId xmlns:a16="http://schemas.microsoft.com/office/drawing/2014/main" id="{7C644DDC-F7DA-6048-33ED-2B14160CDD03}"/>
              </a:ext>
            </a:extLst>
          </p:cNvPr>
          <p:cNvSpPr txBox="1"/>
          <p:nvPr/>
        </p:nvSpPr>
        <p:spPr>
          <a:xfrm>
            <a:off x="1514475" y="2219802"/>
            <a:ext cx="6096000"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Dr </a:t>
            </a:r>
            <a:r>
              <a:rPr kumimoji="0" lang="en-GB" sz="1800" b="0" i="0" u="none" strike="noStrike" kern="1200" cap="none" spc="0" normalizeH="0" baseline="0" noProof="0" dirty="0">
                <a:ln>
                  <a:noFill/>
                </a:ln>
                <a:solidFill>
                  <a:srgbClr val="005EB8"/>
                </a:solidFill>
                <a:effectLst/>
                <a:uLnTx/>
                <a:uFillTx/>
                <a:latin typeface="Arial" panose="020B0604020202020204"/>
                <a:ea typeface="+mn-ea"/>
                <a:cs typeface="+mn-cs"/>
              </a:rPr>
              <a:t>B</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completed GP Training in August 2024 and immediately started a salaried position. This was offered in anticipation of the ARRS GP scheme. </a:t>
            </a:r>
          </a:p>
        </p:txBody>
      </p:sp>
      <p:sp>
        <p:nvSpPr>
          <p:cNvPr id="21" name="TextBox 20">
            <a:extLst>
              <a:ext uri="{FF2B5EF4-FFF2-40B4-BE49-F238E27FC236}">
                <a16:creationId xmlns:a16="http://schemas.microsoft.com/office/drawing/2014/main" id="{531730F4-A4A1-79DD-4695-672C0C696BCB}"/>
              </a:ext>
            </a:extLst>
          </p:cNvPr>
          <p:cNvSpPr txBox="1"/>
          <p:nvPr/>
        </p:nvSpPr>
        <p:spPr>
          <a:xfrm>
            <a:off x="7610452" y="2218305"/>
            <a:ext cx="4095750"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No, unless the commissioner provides agreement on an exceptional basis </a:t>
            </a:r>
          </a:p>
        </p:txBody>
      </p:sp>
      <p:cxnSp>
        <p:nvCxnSpPr>
          <p:cNvPr id="23" name="Straight Connector 22">
            <a:extLst>
              <a:ext uri="{FF2B5EF4-FFF2-40B4-BE49-F238E27FC236}">
                <a16:creationId xmlns:a16="http://schemas.microsoft.com/office/drawing/2014/main" id="{9E7D5916-D4CC-1F68-D9B4-EFBFED022053}"/>
              </a:ext>
            </a:extLst>
          </p:cNvPr>
          <p:cNvCxnSpPr>
            <a:cxnSpLocks/>
          </p:cNvCxnSpPr>
          <p:nvPr/>
        </p:nvCxnSpPr>
        <p:spPr>
          <a:xfrm>
            <a:off x="7610475" y="631403"/>
            <a:ext cx="0" cy="565502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A856F20-917E-36F3-37B9-BE78827EDF9A}"/>
              </a:ext>
            </a:extLst>
          </p:cNvPr>
          <p:cNvCxnSpPr>
            <a:cxnSpLocks/>
          </p:cNvCxnSpPr>
          <p:nvPr/>
        </p:nvCxnSpPr>
        <p:spPr>
          <a:xfrm>
            <a:off x="1647825" y="2125861"/>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A49E0A4-F73C-6A2A-CFCF-E1443AE2C3CE}"/>
              </a:ext>
            </a:extLst>
          </p:cNvPr>
          <p:cNvCxnSpPr>
            <a:cxnSpLocks/>
          </p:cNvCxnSpPr>
          <p:nvPr/>
        </p:nvCxnSpPr>
        <p:spPr>
          <a:xfrm>
            <a:off x="1600200" y="1203722"/>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B51B1F3-6BD3-3E62-14E1-A887AACB2E30}"/>
              </a:ext>
            </a:extLst>
          </p:cNvPr>
          <p:cNvCxnSpPr>
            <a:cxnSpLocks/>
          </p:cNvCxnSpPr>
          <p:nvPr/>
        </p:nvCxnSpPr>
        <p:spPr>
          <a:xfrm>
            <a:off x="1600200" y="3300375"/>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00326D4B-6C11-B56C-AEC2-EA0D2B7FBC04}"/>
              </a:ext>
            </a:extLst>
          </p:cNvPr>
          <p:cNvSpPr txBox="1"/>
          <p:nvPr/>
        </p:nvSpPr>
        <p:spPr>
          <a:xfrm>
            <a:off x="1514475" y="3394315"/>
            <a:ext cx="6096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Dr </a:t>
            </a:r>
            <a:r>
              <a:rPr kumimoji="0" lang="en-GB" sz="1800" b="0" i="0" u="none" strike="noStrike" kern="1200" cap="none" spc="0" normalizeH="0" baseline="0" noProof="0" dirty="0">
                <a:ln>
                  <a:noFill/>
                </a:ln>
                <a:solidFill>
                  <a:srgbClr val="005EB8"/>
                </a:solidFill>
                <a:effectLst/>
                <a:uLnTx/>
                <a:uFillTx/>
                <a:latin typeface="Arial" panose="020B0604020202020204"/>
                <a:ea typeface="+mn-ea"/>
                <a:cs typeface="+mn-cs"/>
              </a:rPr>
              <a:t>C</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completed GP Training in August 2022 and has never held a substantive position. </a:t>
            </a:r>
          </a:p>
        </p:txBody>
      </p:sp>
      <p:sp>
        <p:nvSpPr>
          <p:cNvPr id="33" name="TextBox 32">
            <a:extLst>
              <a:ext uri="{FF2B5EF4-FFF2-40B4-BE49-F238E27FC236}">
                <a16:creationId xmlns:a16="http://schemas.microsoft.com/office/drawing/2014/main" id="{A9EB4D2D-3639-8880-0A4B-8AF038D04DFD}"/>
              </a:ext>
            </a:extLst>
          </p:cNvPr>
          <p:cNvSpPr txBox="1"/>
          <p:nvPr/>
        </p:nvSpPr>
        <p:spPr>
          <a:xfrm>
            <a:off x="7629526" y="3382717"/>
            <a:ext cx="4562474"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No, beyond 2</a:t>
            </a:r>
            <a:r>
              <a:rPr kumimoji="0" lang="en-GB" sz="1800" b="0" i="0" u="none" strike="noStrike" kern="1200" cap="none" spc="0" normalizeH="0" baseline="30000" noProof="0" dirty="0">
                <a:ln>
                  <a:noFill/>
                </a:ln>
                <a:solidFill>
                  <a:srgbClr val="231F20"/>
                </a:solidFill>
                <a:effectLst/>
                <a:uLnTx/>
                <a:uFillTx/>
                <a:latin typeface="Arial" panose="020B0604020202020204"/>
                <a:ea typeface="+mn-ea"/>
                <a:cs typeface="+mn-cs"/>
              </a:rPr>
              <a:t>nd</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anniversary of CCT at the start of employment / engagement.</a:t>
            </a:r>
          </a:p>
        </p:txBody>
      </p:sp>
      <p:cxnSp>
        <p:nvCxnSpPr>
          <p:cNvPr id="34" name="Straight Connector 33">
            <a:extLst>
              <a:ext uri="{FF2B5EF4-FFF2-40B4-BE49-F238E27FC236}">
                <a16:creationId xmlns:a16="http://schemas.microsoft.com/office/drawing/2014/main" id="{483AB689-19B9-47FF-DC69-BE2FD3833657}"/>
              </a:ext>
            </a:extLst>
          </p:cNvPr>
          <p:cNvCxnSpPr>
            <a:cxnSpLocks/>
          </p:cNvCxnSpPr>
          <p:nvPr/>
        </p:nvCxnSpPr>
        <p:spPr>
          <a:xfrm>
            <a:off x="1647825" y="4214775"/>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810C5A1-BEF9-D69A-3885-F4F2A258461A}"/>
              </a:ext>
            </a:extLst>
          </p:cNvPr>
          <p:cNvSpPr txBox="1"/>
          <p:nvPr/>
        </p:nvSpPr>
        <p:spPr>
          <a:xfrm>
            <a:off x="1514475" y="4351063"/>
            <a:ext cx="577552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Dr </a:t>
            </a:r>
            <a:r>
              <a:rPr kumimoji="0" lang="en-GB" sz="1800" b="0" i="0" u="none" strike="noStrike" kern="1200" cap="none" spc="0" normalizeH="0" baseline="0" noProof="0" dirty="0">
                <a:ln>
                  <a:noFill/>
                </a:ln>
                <a:solidFill>
                  <a:srgbClr val="005EB8"/>
                </a:solidFill>
                <a:effectLst/>
                <a:uLnTx/>
                <a:uFillTx/>
                <a:latin typeface="Arial" panose="020B0604020202020204"/>
                <a:ea typeface="+mn-ea"/>
                <a:cs typeface="+mn-cs"/>
              </a:rPr>
              <a:t>D</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completed GP Training in February 2024 and was working under a fixed term to cover a maternity leave.</a:t>
            </a:r>
          </a:p>
        </p:txBody>
      </p:sp>
      <p:sp>
        <p:nvSpPr>
          <p:cNvPr id="36" name="TextBox 35">
            <a:extLst>
              <a:ext uri="{FF2B5EF4-FFF2-40B4-BE49-F238E27FC236}">
                <a16:creationId xmlns:a16="http://schemas.microsoft.com/office/drawing/2014/main" id="{2C176FF0-137D-6B25-730D-97E7D8F5746C}"/>
              </a:ext>
            </a:extLst>
          </p:cNvPr>
          <p:cNvSpPr txBox="1"/>
          <p:nvPr/>
        </p:nvSpPr>
        <p:spPr>
          <a:xfrm>
            <a:off x="7629526" y="4333725"/>
            <a:ext cx="433692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Yes, if employed or engaged before February 2026</a:t>
            </a:r>
          </a:p>
        </p:txBody>
      </p:sp>
      <p:cxnSp>
        <p:nvCxnSpPr>
          <p:cNvPr id="37" name="Straight Connector 36">
            <a:extLst>
              <a:ext uri="{FF2B5EF4-FFF2-40B4-BE49-F238E27FC236}">
                <a16:creationId xmlns:a16="http://schemas.microsoft.com/office/drawing/2014/main" id="{626D7060-BD06-05E4-F5EC-3D113D7CF816}"/>
              </a:ext>
            </a:extLst>
          </p:cNvPr>
          <p:cNvCxnSpPr>
            <a:cxnSpLocks/>
          </p:cNvCxnSpPr>
          <p:nvPr/>
        </p:nvCxnSpPr>
        <p:spPr>
          <a:xfrm>
            <a:off x="1647825" y="5160075"/>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36A868B9-E5C7-3500-62BF-2298D7F87B95}"/>
              </a:ext>
            </a:extLst>
          </p:cNvPr>
          <p:cNvSpPr txBox="1"/>
          <p:nvPr/>
        </p:nvSpPr>
        <p:spPr>
          <a:xfrm>
            <a:off x="1514476" y="5307811"/>
            <a:ext cx="609597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Dr </a:t>
            </a:r>
            <a:r>
              <a:rPr kumimoji="0" lang="en-GB" sz="1800" b="0" i="0" u="none" strike="noStrike" kern="1200" cap="none" spc="0" normalizeH="0" baseline="0" noProof="0" dirty="0">
                <a:ln>
                  <a:noFill/>
                </a:ln>
                <a:solidFill>
                  <a:srgbClr val="005EB8"/>
                </a:solidFill>
                <a:effectLst/>
                <a:uLnTx/>
                <a:uFillTx/>
                <a:latin typeface="Arial" panose="020B0604020202020204"/>
                <a:ea typeface="+mn-ea"/>
                <a:cs typeface="+mn-cs"/>
              </a:rPr>
              <a:t>E</a:t>
            </a: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 completed GP Training in August 2024 and has been engaged by a locum agency and offered on a 6-month contract for the PCN to engage her for the ARRS scheme</a:t>
            </a:r>
          </a:p>
        </p:txBody>
      </p:sp>
      <p:sp>
        <p:nvSpPr>
          <p:cNvPr id="39" name="TextBox 38">
            <a:extLst>
              <a:ext uri="{FF2B5EF4-FFF2-40B4-BE49-F238E27FC236}">
                <a16:creationId xmlns:a16="http://schemas.microsoft.com/office/drawing/2014/main" id="{D927E333-D903-7B07-FA65-9F8DDFC63F63}"/>
              </a:ext>
            </a:extLst>
          </p:cNvPr>
          <p:cNvSpPr txBox="1"/>
          <p:nvPr/>
        </p:nvSpPr>
        <p:spPr>
          <a:xfrm>
            <a:off x="7610452" y="5185294"/>
            <a:ext cx="4562474"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231F20"/>
                </a:solidFill>
                <a:effectLst/>
                <a:uLnTx/>
                <a:uFillTx/>
                <a:latin typeface="Arial" panose="020B0604020202020204"/>
                <a:ea typeface="+mn-ea"/>
                <a:cs typeface="+mn-cs"/>
              </a:rPr>
              <a:t>Dependent on specifics – no, if the nature / characteristics are for temporary capacity including being subject to Agency Workers Regulations and engaged as a service.</a:t>
            </a:r>
          </a:p>
        </p:txBody>
      </p:sp>
      <p:sp>
        <p:nvSpPr>
          <p:cNvPr id="2" name="TextBox 1">
            <a:extLst>
              <a:ext uri="{FF2B5EF4-FFF2-40B4-BE49-F238E27FC236}">
                <a16:creationId xmlns:a16="http://schemas.microsoft.com/office/drawing/2014/main" id="{D01E6A10-3591-C10B-E9E2-1D0BAAFE3A9E}"/>
              </a:ext>
            </a:extLst>
          </p:cNvPr>
          <p:cNvSpPr txBox="1"/>
          <p:nvPr/>
        </p:nvSpPr>
        <p:spPr>
          <a:xfrm>
            <a:off x="314324" y="6422649"/>
            <a:ext cx="2400301"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mn-cs"/>
              </a:rPr>
              <a:t>Updated 14/10/2024</a:t>
            </a:r>
          </a:p>
        </p:txBody>
      </p:sp>
      <p:sp>
        <p:nvSpPr>
          <p:cNvPr id="3" name="TextBox 2">
            <a:extLst>
              <a:ext uri="{FF2B5EF4-FFF2-40B4-BE49-F238E27FC236}">
                <a16:creationId xmlns:a16="http://schemas.microsoft.com/office/drawing/2014/main" id="{0B92F6D2-7E60-487D-A870-D7341D2C6C6D}"/>
              </a:ext>
            </a:extLst>
          </p:cNvPr>
          <p:cNvSpPr txBox="1"/>
          <p:nvPr/>
        </p:nvSpPr>
        <p:spPr>
          <a:xfrm>
            <a:off x="3500437" y="6422649"/>
            <a:ext cx="519112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231F20"/>
                </a:solidFill>
                <a:effectLst/>
                <a:uLnTx/>
                <a:uFillTx/>
                <a:latin typeface="Arial" panose="020B0604020202020204"/>
                <a:ea typeface="+mn-ea"/>
                <a:cs typeface="+mn-cs"/>
              </a:rPr>
              <a:t>Note: Each scenario assumes all not mentioned criteria are met</a:t>
            </a:r>
          </a:p>
        </p:txBody>
      </p:sp>
    </p:spTree>
    <p:extLst>
      <p:ext uri="{BB962C8B-B14F-4D97-AF65-F5344CB8AC3E}">
        <p14:creationId xmlns:p14="http://schemas.microsoft.com/office/powerpoint/2010/main" val="12838032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625350-5260-DE9F-6288-02B444D98AC0}"/>
              </a:ext>
            </a:extLst>
          </p:cNvPr>
          <p:cNvSpPr>
            <a:spLocks noGrp="1"/>
          </p:cNvSpPr>
          <p:nvPr>
            <p:ph type="title"/>
          </p:nvPr>
        </p:nvSpPr>
        <p:spPr>
          <a:xfrm>
            <a:off x="393923" y="206336"/>
            <a:ext cx="11404154" cy="865186"/>
          </a:xfrm>
        </p:spPr>
        <p:txBody>
          <a:bodyPr/>
          <a:lstStyle/>
          <a:p>
            <a:r>
              <a:rPr lang="en-GB" dirty="0"/>
              <a:t>Scenarios</a:t>
            </a:r>
          </a:p>
        </p:txBody>
      </p:sp>
      <p:pic>
        <p:nvPicPr>
          <p:cNvPr id="6" name="Graphic 5" descr="Doctor female with solid fill">
            <a:extLst>
              <a:ext uri="{FF2B5EF4-FFF2-40B4-BE49-F238E27FC236}">
                <a16:creationId xmlns:a16="http://schemas.microsoft.com/office/drawing/2014/main" id="{9E14000C-4C31-1958-27D5-08BE3223C9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7678" y="965375"/>
            <a:ext cx="914400" cy="914400"/>
          </a:xfrm>
          <a:prstGeom prst="rect">
            <a:avLst/>
          </a:prstGeom>
        </p:spPr>
      </p:pic>
      <p:pic>
        <p:nvPicPr>
          <p:cNvPr id="8" name="Graphic 7" descr="Doctor female outline">
            <a:extLst>
              <a:ext uri="{FF2B5EF4-FFF2-40B4-BE49-F238E27FC236}">
                <a16:creationId xmlns:a16="http://schemas.microsoft.com/office/drawing/2014/main" id="{72C5D4D5-2DE8-D9CE-A3C8-5F492998B53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7678" y="4353306"/>
            <a:ext cx="914400" cy="914400"/>
          </a:xfrm>
          <a:prstGeom prst="rect">
            <a:avLst/>
          </a:prstGeom>
        </p:spPr>
      </p:pic>
      <p:pic>
        <p:nvPicPr>
          <p:cNvPr id="10" name="Graphic 9" descr="Doctor male with solid fill">
            <a:extLst>
              <a:ext uri="{FF2B5EF4-FFF2-40B4-BE49-F238E27FC236}">
                <a16:creationId xmlns:a16="http://schemas.microsoft.com/office/drawing/2014/main" id="{40D32A53-5084-4ACE-E9B6-3D3C6CF2810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7678" y="5331967"/>
            <a:ext cx="914400" cy="914400"/>
          </a:xfrm>
          <a:prstGeom prst="rect">
            <a:avLst/>
          </a:prstGeom>
        </p:spPr>
      </p:pic>
      <p:pic>
        <p:nvPicPr>
          <p:cNvPr id="12" name="Graphic 11" descr="Doctor male outline">
            <a:extLst>
              <a:ext uri="{FF2B5EF4-FFF2-40B4-BE49-F238E27FC236}">
                <a16:creationId xmlns:a16="http://schemas.microsoft.com/office/drawing/2014/main" id="{300B1143-D095-F760-11D7-BB26BEF3DA5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47678" y="1791975"/>
            <a:ext cx="914400" cy="914400"/>
          </a:xfrm>
          <a:prstGeom prst="rect">
            <a:avLst/>
          </a:prstGeom>
        </p:spPr>
      </p:pic>
      <p:sp>
        <p:nvSpPr>
          <p:cNvPr id="16" name="TextBox 15">
            <a:extLst>
              <a:ext uri="{FF2B5EF4-FFF2-40B4-BE49-F238E27FC236}">
                <a16:creationId xmlns:a16="http://schemas.microsoft.com/office/drawing/2014/main" id="{1E0918DB-7EF1-0924-AD56-C932D1055C23}"/>
              </a:ext>
            </a:extLst>
          </p:cNvPr>
          <p:cNvSpPr txBox="1"/>
          <p:nvPr/>
        </p:nvSpPr>
        <p:spPr>
          <a:xfrm>
            <a:off x="1522312" y="1010898"/>
            <a:ext cx="6156520" cy="923330"/>
          </a:xfrm>
          <a:prstGeom prst="rect">
            <a:avLst/>
          </a:prstGeom>
          <a:noFill/>
        </p:spPr>
        <p:txBody>
          <a:bodyPr wrap="square" rtlCol="0">
            <a:spAutoFit/>
          </a:bodyPr>
          <a:lstStyle/>
          <a:p>
            <a:r>
              <a:rPr lang="en-GB" dirty="0"/>
              <a:t>Dr </a:t>
            </a:r>
            <a:r>
              <a:rPr lang="en-GB" dirty="0">
                <a:solidFill>
                  <a:schemeClr val="bg2"/>
                </a:solidFill>
              </a:rPr>
              <a:t>F – </a:t>
            </a:r>
            <a:r>
              <a:rPr lang="en-GB" dirty="0"/>
              <a:t>completed GP Training in August 2023 and entered Public Health Training. During this time Dr F has provided a locum session at the same GP Practice.</a:t>
            </a:r>
            <a:endParaRPr lang="en-GB" dirty="0">
              <a:highlight>
                <a:srgbClr val="FFFF00"/>
              </a:highlight>
            </a:endParaRPr>
          </a:p>
        </p:txBody>
      </p:sp>
      <p:sp>
        <p:nvSpPr>
          <p:cNvPr id="17" name="TextBox 16">
            <a:extLst>
              <a:ext uri="{FF2B5EF4-FFF2-40B4-BE49-F238E27FC236}">
                <a16:creationId xmlns:a16="http://schemas.microsoft.com/office/drawing/2014/main" id="{181606AE-6B5B-EDA4-6426-2FDBD324364C}"/>
              </a:ext>
            </a:extLst>
          </p:cNvPr>
          <p:cNvSpPr txBox="1"/>
          <p:nvPr/>
        </p:nvSpPr>
        <p:spPr>
          <a:xfrm>
            <a:off x="7721725" y="664156"/>
            <a:ext cx="4470275" cy="369332"/>
          </a:xfrm>
          <a:prstGeom prst="rect">
            <a:avLst/>
          </a:prstGeom>
          <a:noFill/>
        </p:spPr>
        <p:txBody>
          <a:bodyPr wrap="square" rtlCol="0">
            <a:spAutoFit/>
          </a:bodyPr>
          <a:lstStyle/>
          <a:p>
            <a:r>
              <a:rPr lang="en-GB" b="1" dirty="0"/>
              <a:t>Eligible for ARRS GP Reimbursement?</a:t>
            </a:r>
          </a:p>
        </p:txBody>
      </p:sp>
      <p:sp>
        <p:nvSpPr>
          <p:cNvPr id="19" name="TextBox 18">
            <a:extLst>
              <a:ext uri="{FF2B5EF4-FFF2-40B4-BE49-F238E27FC236}">
                <a16:creationId xmlns:a16="http://schemas.microsoft.com/office/drawing/2014/main" id="{26F936BD-CFE6-90DC-508F-D869455DD9A2}"/>
              </a:ext>
            </a:extLst>
          </p:cNvPr>
          <p:cNvSpPr txBox="1"/>
          <p:nvPr/>
        </p:nvSpPr>
        <p:spPr>
          <a:xfrm>
            <a:off x="7658098" y="1134126"/>
            <a:ext cx="4336926" cy="923330"/>
          </a:xfrm>
          <a:prstGeom prst="rect">
            <a:avLst/>
          </a:prstGeom>
          <a:noFill/>
        </p:spPr>
        <p:txBody>
          <a:bodyPr wrap="square">
            <a:spAutoFit/>
          </a:bodyPr>
          <a:lstStyle/>
          <a:p>
            <a:r>
              <a:rPr lang="en-GB" dirty="0"/>
              <a:t>Yes, if employed or engaged before August 2025.</a:t>
            </a:r>
          </a:p>
          <a:p>
            <a:endParaRPr lang="en-GB" dirty="0"/>
          </a:p>
        </p:txBody>
      </p:sp>
      <p:sp>
        <p:nvSpPr>
          <p:cNvPr id="20" name="TextBox 19">
            <a:extLst>
              <a:ext uri="{FF2B5EF4-FFF2-40B4-BE49-F238E27FC236}">
                <a16:creationId xmlns:a16="http://schemas.microsoft.com/office/drawing/2014/main" id="{7C644DDC-F7DA-6048-33ED-2B14160CDD03}"/>
              </a:ext>
            </a:extLst>
          </p:cNvPr>
          <p:cNvSpPr txBox="1"/>
          <p:nvPr/>
        </p:nvSpPr>
        <p:spPr>
          <a:xfrm>
            <a:off x="1552572" y="1926010"/>
            <a:ext cx="6096000" cy="646331"/>
          </a:xfrm>
          <a:prstGeom prst="rect">
            <a:avLst/>
          </a:prstGeom>
          <a:noFill/>
        </p:spPr>
        <p:txBody>
          <a:bodyPr wrap="square" rtlCol="0">
            <a:spAutoFit/>
          </a:bodyPr>
          <a:lstStyle/>
          <a:p>
            <a:r>
              <a:rPr lang="en-GB" dirty="0"/>
              <a:t>Dr </a:t>
            </a:r>
            <a:r>
              <a:rPr lang="en-GB" dirty="0">
                <a:solidFill>
                  <a:schemeClr val="bg2"/>
                </a:solidFill>
              </a:rPr>
              <a:t>G </a:t>
            </a:r>
            <a:r>
              <a:rPr lang="en-GB" dirty="0"/>
              <a:t>completed GP Training in August 2023 and has been substantively employed in a Trust Grade role in A&amp;E </a:t>
            </a:r>
          </a:p>
        </p:txBody>
      </p:sp>
      <p:sp>
        <p:nvSpPr>
          <p:cNvPr id="21" name="TextBox 20">
            <a:extLst>
              <a:ext uri="{FF2B5EF4-FFF2-40B4-BE49-F238E27FC236}">
                <a16:creationId xmlns:a16="http://schemas.microsoft.com/office/drawing/2014/main" id="{531730F4-A4A1-79DD-4695-672C0C696BCB}"/>
              </a:ext>
            </a:extLst>
          </p:cNvPr>
          <p:cNvSpPr txBox="1"/>
          <p:nvPr/>
        </p:nvSpPr>
        <p:spPr>
          <a:xfrm>
            <a:off x="7664250" y="1917610"/>
            <a:ext cx="4095750" cy="646331"/>
          </a:xfrm>
          <a:prstGeom prst="rect">
            <a:avLst/>
          </a:prstGeom>
          <a:noFill/>
        </p:spPr>
        <p:txBody>
          <a:bodyPr wrap="square">
            <a:spAutoFit/>
          </a:bodyPr>
          <a:lstStyle/>
          <a:p>
            <a:r>
              <a:rPr lang="en-GB" dirty="0"/>
              <a:t>Yes, if employed or engaged before August 2025.</a:t>
            </a:r>
          </a:p>
        </p:txBody>
      </p:sp>
      <p:cxnSp>
        <p:nvCxnSpPr>
          <p:cNvPr id="23" name="Straight Connector 22">
            <a:extLst>
              <a:ext uri="{FF2B5EF4-FFF2-40B4-BE49-F238E27FC236}">
                <a16:creationId xmlns:a16="http://schemas.microsoft.com/office/drawing/2014/main" id="{9E7D5916-D4CC-1F68-D9B4-EFBFED022053}"/>
              </a:ext>
            </a:extLst>
          </p:cNvPr>
          <p:cNvCxnSpPr>
            <a:cxnSpLocks/>
          </p:cNvCxnSpPr>
          <p:nvPr/>
        </p:nvCxnSpPr>
        <p:spPr>
          <a:xfrm>
            <a:off x="7610475" y="631403"/>
            <a:ext cx="0" cy="565502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A856F20-917E-36F3-37B9-BE78827EDF9A}"/>
              </a:ext>
            </a:extLst>
          </p:cNvPr>
          <p:cNvCxnSpPr>
            <a:cxnSpLocks/>
          </p:cNvCxnSpPr>
          <p:nvPr/>
        </p:nvCxnSpPr>
        <p:spPr>
          <a:xfrm>
            <a:off x="1581149" y="1868686"/>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A49E0A4-F73C-6A2A-CFCF-E1443AE2C3CE}"/>
              </a:ext>
            </a:extLst>
          </p:cNvPr>
          <p:cNvCxnSpPr>
            <a:cxnSpLocks/>
          </p:cNvCxnSpPr>
          <p:nvPr/>
        </p:nvCxnSpPr>
        <p:spPr>
          <a:xfrm>
            <a:off x="1530149" y="1033488"/>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B51B1F3-6BD3-3E62-14E1-A887AACB2E30}"/>
              </a:ext>
            </a:extLst>
          </p:cNvPr>
          <p:cNvCxnSpPr>
            <a:cxnSpLocks/>
          </p:cNvCxnSpPr>
          <p:nvPr/>
        </p:nvCxnSpPr>
        <p:spPr>
          <a:xfrm>
            <a:off x="1581149" y="2615791"/>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00326D4B-6C11-B56C-AEC2-EA0D2B7FBC04}"/>
              </a:ext>
            </a:extLst>
          </p:cNvPr>
          <p:cNvSpPr txBox="1"/>
          <p:nvPr/>
        </p:nvSpPr>
        <p:spPr>
          <a:xfrm>
            <a:off x="1495423" y="2688883"/>
            <a:ext cx="6096000" cy="646331"/>
          </a:xfrm>
          <a:prstGeom prst="rect">
            <a:avLst/>
          </a:prstGeom>
          <a:noFill/>
        </p:spPr>
        <p:txBody>
          <a:bodyPr wrap="square" rtlCol="0">
            <a:spAutoFit/>
          </a:bodyPr>
          <a:lstStyle/>
          <a:p>
            <a:r>
              <a:rPr lang="en-GB" dirty="0"/>
              <a:t>Drs </a:t>
            </a:r>
            <a:r>
              <a:rPr lang="en-GB" dirty="0">
                <a:solidFill>
                  <a:schemeClr val="bg2"/>
                </a:solidFill>
              </a:rPr>
              <a:t>Ha &amp; He </a:t>
            </a:r>
            <a:r>
              <a:rPr lang="en-GB" dirty="0"/>
              <a:t>completed GP Training in August 2024; a PCN wishes to substantively employ both for 0.2 FTE.</a:t>
            </a:r>
          </a:p>
        </p:txBody>
      </p:sp>
      <p:sp>
        <p:nvSpPr>
          <p:cNvPr id="33" name="TextBox 32">
            <a:extLst>
              <a:ext uri="{FF2B5EF4-FFF2-40B4-BE49-F238E27FC236}">
                <a16:creationId xmlns:a16="http://schemas.microsoft.com/office/drawing/2014/main" id="{A9EB4D2D-3639-8880-0A4B-8AF038D04DFD}"/>
              </a:ext>
            </a:extLst>
          </p:cNvPr>
          <p:cNvSpPr txBox="1"/>
          <p:nvPr/>
        </p:nvSpPr>
        <p:spPr>
          <a:xfrm>
            <a:off x="7610475" y="2630653"/>
            <a:ext cx="4470274" cy="646331"/>
          </a:xfrm>
          <a:prstGeom prst="rect">
            <a:avLst/>
          </a:prstGeom>
          <a:noFill/>
        </p:spPr>
        <p:txBody>
          <a:bodyPr wrap="square">
            <a:spAutoFit/>
          </a:bodyPr>
          <a:lstStyle/>
          <a:p>
            <a:r>
              <a:rPr lang="en-GB" dirty="0"/>
              <a:t>Yes, if employed or engaged before August 2026. Multiple GPs are permitted.</a:t>
            </a:r>
          </a:p>
        </p:txBody>
      </p:sp>
      <p:cxnSp>
        <p:nvCxnSpPr>
          <p:cNvPr id="34" name="Straight Connector 33">
            <a:extLst>
              <a:ext uri="{FF2B5EF4-FFF2-40B4-BE49-F238E27FC236}">
                <a16:creationId xmlns:a16="http://schemas.microsoft.com/office/drawing/2014/main" id="{483AB689-19B9-47FF-DC69-BE2FD3833657}"/>
              </a:ext>
            </a:extLst>
          </p:cNvPr>
          <p:cNvCxnSpPr>
            <a:cxnSpLocks/>
          </p:cNvCxnSpPr>
          <p:nvPr/>
        </p:nvCxnSpPr>
        <p:spPr>
          <a:xfrm>
            <a:off x="1581149" y="3429000"/>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810C5A1-BEF9-D69A-3885-F4F2A258461A}"/>
              </a:ext>
            </a:extLst>
          </p:cNvPr>
          <p:cNvSpPr txBox="1"/>
          <p:nvPr/>
        </p:nvSpPr>
        <p:spPr>
          <a:xfrm>
            <a:off x="1530152" y="4353306"/>
            <a:ext cx="5984751" cy="923330"/>
          </a:xfrm>
          <a:prstGeom prst="rect">
            <a:avLst/>
          </a:prstGeom>
          <a:noFill/>
        </p:spPr>
        <p:txBody>
          <a:bodyPr wrap="square" rtlCol="0">
            <a:spAutoFit/>
          </a:bodyPr>
          <a:lstStyle/>
          <a:p>
            <a:r>
              <a:rPr lang="en-GB" dirty="0"/>
              <a:t>Dr </a:t>
            </a:r>
            <a:r>
              <a:rPr lang="en-GB" dirty="0">
                <a:solidFill>
                  <a:schemeClr val="bg2"/>
                </a:solidFill>
              </a:rPr>
              <a:t>J </a:t>
            </a:r>
            <a:r>
              <a:rPr lang="en-GB" dirty="0"/>
              <a:t>completed GP Training in August 2023 and has worked substantively in a different practice to the prospective PCNs member practices </a:t>
            </a:r>
          </a:p>
        </p:txBody>
      </p:sp>
      <p:cxnSp>
        <p:nvCxnSpPr>
          <p:cNvPr id="37" name="Straight Connector 36">
            <a:extLst>
              <a:ext uri="{FF2B5EF4-FFF2-40B4-BE49-F238E27FC236}">
                <a16:creationId xmlns:a16="http://schemas.microsoft.com/office/drawing/2014/main" id="{626D7060-BD06-05E4-F5EC-3D113D7CF816}"/>
              </a:ext>
            </a:extLst>
          </p:cNvPr>
          <p:cNvCxnSpPr>
            <a:cxnSpLocks/>
          </p:cNvCxnSpPr>
          <p:nvPr/>
        </p:nvCxnSpPr>
        <p:spPr>
          <a:xfrm>
            <a:off x="1581149" y="5321609"/>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36A868B9-E5C7-3500-62BF-2298D7F87B95}"/>
              </a:ext>
            </a:extLst>
          </p:cNvPr>
          <p:cNvSpPr txBox="1"/>
          <p:nvPr/>
        </p:nvSpPr>
        <p:spPr>
          <a:xfrm>
            <a:off x="1530153" y="5331967"/>
            <a:ext cx="5823147" cy="923330"/>
          </a:xfrm>
          <a:prstGeom prst="rect">
            <a:avLst/>
          </a:prstGeom>
          <a:noFill/>
        </p:spPr>
        <p:txBody>
          <a:bodyPr wrap="square" rtlCol="0">
            <a:spAutoFit/>
          </a:bodyPr>
          <a:lstStyle/>
          <a:p>
            <a:r>
              <a:rPr lang="en-GB" dirty="0"/>
              <a:t>Dr </a:t>
            </a:r>
            <a:r>
              <a:rPr lang="en-GB" dirty="0">
                <a:solidFill>
                  <a:schemeClr val="bg2"/>
                </a:solidFill>
              </a:rPr>
              <a:t>K</a:t>
            </a:r>
            <a:r>
              <a:rPr lang="en-GB" dirty="0"/>
              <a:t> completed GP Training in August 2024 and has been engaged by a federation and offered on a 6-month contract to the PCN for the ARRS scheme</a:t>
            </a:r>
          </a:p>
        </p:txBody>
      </p:sp>
      <p:sp>
        <p:nvSpPr>
          <p:cNvPr id="39" name="TextBox 38">
            <a:extLst>
              <a:ext uri="{FF2B5EF4-FFF2-40B4-BE49-F238E27FC236}">
                <a16:creationId xmlns:a16="http://schemas.microsoft.com/office/drawing/2014/main" id="{D927E333-D903-7B07-FA65-9F8DDFC63F63}"/>
              </a:ext>
            </a:extLst>
          </p:cNvPr>
          <p:cNvSpPr txBox="1"/>
          <p:nvPr/>
        </p:nvSpPr>
        <p:spPr>
          <a:xfrm>
            <a:off x="7664250" y="5331967"/>
            <a:ext cx="4543427" cy="923330"/>
          </a:xfrm>
          <a:prstGeom prst="rect">
            <a:avLst/>
          </a:prstGeom>
          <a:noFill/>
        </p:spPr>
        <p:txBody>
          <a:bodyPr wrap="square">
            <a:spAutoFit/>
          </a:bodyPr>
          <a:lstStyle/>
          <a:p>
            <a:r>
              <a:rPr lang="en-GB" dirty="0"/>
              <a:t>Dependent on specifics – yes, if not intended to be for a temporary basis and engagement is for the individual</a:t>
            </a:r>
          </a:p>
        </p:txBody>
      </p:sp>
      <p:pic>
        <p:nvPicPr>
          <p:cNvPr id="2" name="Graphic 1" descr="Doctor male with solid fill">
            <a:extLst>
              <a:ext uri="{FF2B5EF4-FFF2-40B4-BE49-F238E27FC236}">
                <a16:creationId xmlns:a16="http://schemas.microsoft.com/office/drawing/2014/main" id="{E4902E58-9312-9474-D966-0D71E2C3115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20447" y="2630653"/>
            <a:ext cx="914400" cy="914400"/>
          </a:xfrm>
          <a:prstGeom prst="rect">
            <a:avLst/>
          </a:prstGeom>
        </p:spPr>
      </p:pic>
      <p:pic>
        <p:nvPicPr>
          <p:cNvPr id="3" name="Graphic 2" descr="Doctor female with solid fill">
            <a:extLst>
              <a:ext uri="{FF2B5EF4-FFF2-40B4-BE49-F238E27FC236}">
                <a16:creationId xmlns:a16="http://schemas.microsoft.com/office/drawing/2014/main" id="{6A6E7CC5-4445-CC18-48CB-163BB2D2C8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6749" y="2630653"/>
            <a:ext cx="914400" cy="914400"/>
          </a:xfrm>
          <a:prstGeom prst="rect">
            <a:avLst/>
          </a:prstGeom>
        </p:spPr>
      </p:pic>
      <p:sp>
        <p:nvSpPr>
          <p:cNvPr id="5" name="TextBox 4">
            <a:extLst>
              <a:ext uri="{FF2B5EF4-FFF2-40B4-BE49-F238E27FC236}">
                <a16:creationId xmlns:a16="http://schemas.microsoft.com/office/drawing/2014/main" id="{5FF44EE9-29C8-2C0A-F886-FA3B74250C53}"/>
              </a:ext>
            </a:extLst>
          </p:cNvPr>
          <p:cNvSpPr txBox="1"/>
          <p:nvPr/>
        </p:nvSpPr>
        <p:spPr>
          <a:xfrm>
            <a:off x="314324" y="6427564"/>
            <a:ext cx="2400301" cy="307777"/>
          </a:xfrm>
          <a:prstGeom prst="rect">
            <a:avLst/>
          </a:prstGeom>
          <a:noFill/>
        </p:spPr>
        <p:txBody>
          <a:bodyPr wrap="square" rtlCol="0">
            <a:spAutoFit/>
          </a:bodyPr>
          <a:lstStyle/>
          <a:p>
            <a:r>
              <a:rPr lang="en-GB" sz="1400" dirty="0"/>
              <a:t>Updated 14/10/2024</a:t>
            </a:r>
          </a:p>
        </p:txBody>
      </p:sp>
      <p:sp>
        <p:nvSpPr>
          <p:cNvPr id="7" name="TextBox 6">
            <a:extLst>
              <a:ext uri="{FF2B5EF4-FFF2-40B4-BE49-F238E27FC236}">
                <a16:creationId xmlns:a16="http://schemas.microsoft.com/office/drawing/2014/main" id="{EDBE0E29-4507-4B3F-33B3-758687350ADE}"/>
              </a:ext>
            </a:extLst>
          </p:cNvPr>
          <p:cNvSpPr txBox="1"/>
          <p:nvPr/>
        </p:nvSpPr>
        <p:spPr>
          <a:xfrm>
            <a:off x="4049511" y="6427564"/>
            <a:ext cx="5191125" cy="307777"/>
          </a:xfrm>
          <a:prstGeom prst="rect">
            <a:avLst/>
          </a:prstGeom>
          <a:noFill/>
        </p:spPr>
        <p:txBody>
          <a:bodyPr wrap="square" rtlCol="0">
            <a:spAutoFit/>
          </a:bodyPr>
          <a:lstStyle/>
          <a:p>
            <a:r>
              <a:rPr lang="en-GB" sz="1400" dirty="0"/>
              <a:t>Note: Each scenario assumes all not mentioned criteria are met</a:t>
            </a:r>
          </a:p>
        </p:txBody>
      </p:sp>
      <p:sp>
        <p:nvSpPr>
          <p:cNvPr id="9" name="TextBox 8">
            <a:extLst>
              <a:ext uri="{FF2B5EF4-FFF2-40B4-BE49-F238E27FC236}">
                <a16:creationId xmlns:a16="http://schemas.microsoft.com/office/drawing/2014/main" id="{8B5DD4A2-A9E4-90E7-BF68-E3D68780030E}"/>
              </a:ext>
            </a:extLst>
          </p:cNvPr>
          <p:cNvSpPr txBox="1"/>
          <p:nvPr/>
        </p:nvSpPr>
        <p:spPr>
          <a:xfrm>
            <a:off x="7664249" y="4353306"/>
            <a:ext cx="4321245" cy="923330"/>
          </a:xfrm>
          <a:prstGeom prst="rect">
            <a:avLst/>
          </a:prstGeom>
          <a:noFill/>
        </p:spPr>
        <p:txBody>
          <a:bodyPr wrap="square">
            <a:spAutoFit/>
          </a:bodyPr>
          <a:lstStyle/>
          <a:p>
            <a:r>
              <a:rPr lang="en-GB" dirty="0"/>
              <a:t>No, the GP has been substantively employed as a GP in general practice previously </a:t>
            </a:r>
          </a:p>
        </p:txBody>
      </p:sp>
      <p:cxnSp>
        <p:nvCxnSpPr>
          <p:cNvPr id="11" name="Straight Connector 10">
            <a:extLst>
              <a:ext uri="{FF2B5EF4-FFF2-40B4-BE49-F238E27FC236}">
                <a16:creationId xmlns:a16="http://schemas.microsoft.com/office/drawing/2014/main" id="{2A955407-E90C-075B-6A18-9F5761B79F0C}"/>
              </a:ext>
            </a:extLst>
          </p:cNvPr>
          <p:cNvCxnSpPr>
            <a:cxnSpLocks/>
          </p:cNvCxnSpPr>
          <p:nvPr/>
        </p:nvCxnSpPr>
        <p:spPr>
          <a:xfrm>
            <a:off x="1581149" y="4334256"/>
            <a:ext cx="102298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2A14038-21D6-05EB-F5CE-5E12E4C7395E}"/>
              </a:ext>
            </a:extLst>
          </p:cNvPr>
          <p:cNvSpPr txBox="1"/>
          <p:nvPr/>
        </p:nvSpPr>
        <p:spPr>
          <a:xfrm>
            <a:off x="1514474" y="3397965"/>
            <a:ext cx="6143624" cy="923330"/>
          </a:xfrm>
          <a:prstGeom prst="rect">
            <a:avLst/>
          </a:prstGeom>
          <a:noFill/>
        </p:spPr>
        <p:txBody>
          <a:bodyPr wrap="square">
            <a:spAutoFit/>
          </a:bodyPr>
          <a:lstStyle/>
          <a:p>
            <a:r>
              <a:rPr lang="en-GB" dirty="0"/>
              <a:t>Dr </a:t>
            </a:r>
            <a:r>
              <a:rPr lang="en-GB" dirty="0">
                <a:solidFill>
                  <a:schemeClr val="bg2"/>
                </a:solidFill>
              </a:rPr>
              <a:t>I </a:t>
            </a:r>
            <a:r>
              <a:rPr lang="en-GB" dirty="0"/>
              <a:t>completed GP Training in August 2023 and has worked substantively as a 0.4 FTE GP. Can the PCN claim for additional sessions to increase Dr I to 0.8 FTE.</a:t>
            </a:r>
          </a:p>
        </p:txBody>
      </p:sp>
      <p:pic>
        <p:nvPicPr>
          <p:cNvPr id="18" name="Graphic 17" descr="Doctor male outline">
            <a:extLst>
              <a:ext uri="{FF2B5EF4-FFF2-40B4-BE49-F238E27FC236}">
                <a16:creationId xmlns:a16="http://schemas.microsoft.com/office/drawing/2014/main" id="{354EE5BC-5AFE-8A4A-248E-C9A142181CB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47678" y="3438906"/>
            <a:ext cx="914400" cy="914400"/>
          </a:xfrm>
          <a:prstGeom prst="rect">
            <a:avLst/>
          </a:prstGeom>
        </p:spPr>
      </p:pic>
      <p:sp>
        <p:nvSpPr>
          <p:cNvPr id="22" name="TextBox 21">
            <a:extLst>
              <a:ext uri="{FF2B5EF4-FFF2-40B4-BE49-F238E27FC236}">
                <a16:creationId xmlns:a16="http://schemas.microsoft.com/office/drawing/2014/main" id="{1955AE04-AC86-ABB0-2ECE-9C72A580819B}"/>
              </a:ext>
            </a:extLst>
          </p:cNvPr>
          <p:cNvSpPr txBox="1"/>
          <p:nvPr/>
        </p:nvSpPr>
        <p:spPr>
          <a:xfrm>
            <a:off x="7664249" y="3410439"/>
            <a:ext cx="4321245" cy="923330"/>
          </a:xfrm>
          <a:prstGeom prst="rect">
            <a:avLst/>
          </a:prstGeom>
          <a:noFill/>
        </p:spPr>
        <p:txBody>
          <a:bodyPr wrap="square">
            <a:spAutoFit/>
          </a:bodyPr>
          <a:lstStyle/>
          <a:p>
            <a:r>
              <a:rPr lang="en-GB" dirty="0"/>
              <a:t>No, the GP has been substantively employed as a GP in general practice previously </a:t>
            </a:r>
          </a:p>
        </p:txBody>
      </p:sp>
    </p:spTree>
    <p:extLst>
      <p:ext uri="{BB962C8B-B14F-4D97-AF65-F5344CB8AC3E}">
        <p14:creationId xmlns:p14="http://schemas.microsoft.com/office/powerpoint/2010/main" val="25194307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77CCB9-BDC3-5C99-E4CF-AF90DF62149A}"/>
              </a:ext>
            </a:extLst>
          </p:cNvPr>
          <p:cNvSpPr>
            <a:spLocks noGrp="1"/>
          </p:cNvSpPr>
          <p:nvPr>
            <p:ph type="title"/>
          </p:nvPr>
        </p:nvSpPr>
        <p:spPr/>
        <p:txBody>
          <a:bodyPr>
            <a:normAutofit/>
          </a:bodyPr>
          <a:lstStyle/>
          <a:p>
            <a:r>
              <a:rPr lang="en-US" dirty="0">
                <a:latin typeface="Arial"/>
                <a:cs typeface="Arial"/>
              </a:rPr>
              <a:t>GP ARRS Role DES links</a:t>
            </a:r>
            <a:endParaRPr lang="en-US" dirty="0"/>
          </a:p>
        </p:txBody>
      </p:sp>
      <p:sp>
        <p:nvSpPr>
          <p:cNvPr id="2" name="TextBox 1">
            <a:extLst>
              <a:ext uri="{FF2B5EF4-FFF2-40B4-BE49-F238E27FC236}">
                <a16:creationId xmlns:a16="http://schemas.microsoft.com/office/drawing/2014/main" id="{7CB29EF3-3CAD-9B2A-E5F8-8B5A6A42201C}"/>
              </a:ext>
            </a:extLst>
          </p:cNvPr>
          <p:cNvSpPr txBox="1"/>
          <p:nvPr/>
        </p:nvSpPr>
        <p:spPr>
          <a:xfrm>
            <a:off x="196490" y="1203628"/>
            <a:ext cx="11506345" cy="48013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rPr>
              <a:t>Location of DES documentation: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https://www.england.nhs.uk/gp/investment/gp-contract/network-contract-directed-enhanced-service-des/</a:t>
            </a: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3"/>
              </a:rPr>
              <a:t>Cover note: primary care networks- network contract directed enhanced service from Oct 2024</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4"/>
              </a:rPr>
              <a:t>Network Contract DES – Contract specification for 2024/25</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5"/>
              </a:rPr>
              <a:t>Network contract DES – guidance for 2024/25 in England – part A: clinical and support services (section 8)</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6"/>
              </a:rPr>
              <a:t>Network contract DES – 2024/25: part B guidance: non-clinical</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7"/>
              </a:rPr>
              <a:t>Network contract DES – template data sharing agreement</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8"/>
              </a:rPr>
              <a:t>Network contract DES – template data processing agreement</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9"/>
              </a:rPr>
              <a:t>Network contract DES – Sub-contract for the provision of services for 2024/25</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10"/>
              </a:rPr>
              <a:t>Network contract DES – primary care network adjusted populations spreadsheet</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sng" strike="noStrike" kern="1200" cap="none" spc="0" normalizeH="0" baseline="0" noProof="0" dirty="0">
                <a:ln>
                  <a:noFill/>
                </a:ln>
                <a:solidFill>
                  <a:srgbClr val="005EB8"/>
                </a:solidFill>
                <a:effectLst/>
                <a:highlight>
                  <a:srgbClr val="FFFFFF"/>
                </a:highlight>
                <a:uLnTx/>
                <a:uFillTx/>
                <a:latin typeface="-apple-system"/>
                <a:ea typeface="+mn-ea"/>
                <a:cs typeface="+mn-cs"/>
                <a:hlinkClick r:id="rId11"/>
              </a:rPr>
              <a:t>Variation to the Network Contract Directed Enhanced Service Mandatory Network Agreement</a:t>
            </a:r>
            <a:endParaRPr kumimoji="0" lang="en-GB" sz="1800" b="0" i="0" u="none" strike="noStrike" kern="1200" cap="none" spc="0" normalizeH="0" baseline="0" noProof="0" dirty="0">
              <a:ln>
                <a:noFill/>
              </a:ln>
              <a:solidFill>
                <a:srgbClr val="202A30"/>
              </a:solidFill>
              <a:effectLst/>
              <a:highlight>
                <a:srgbClr val="FFFFFF"/>
              </a:highlight>
              <a:uLnTx/>
              <a:uFillTx/>
              <a:latin typeface="-apple-system"/>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7007021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D9430EAD89F0B42AF448721ECB83F0E" ma:contentTypeVersion="17" ma:contentTypeDescription="Create a new document." ma:contentTypeScope="" ma:versionID="82830dc3bf58a15848ab1ac12953e984">
  <xsd:schema xmlns:xsd="http://www.w3.org/2001/XMLSchema" xmlns:xs="http://www.w3.org/2001/XMLSchema" xmlns:p="http://schemas.microsoft.com/office/2006/metadata/properties" xmlns:ns1="http://schemas.microsoft.com/sharepoint/v3" xmlns:ns2="aa0091c7-f159-42f7-aa0d-d36b4767825d" xmlns:ns3="72a51ebc-2397-4cb2-ac7d-ee7451fd3d29" targetNamespace="http://schemas.microsoft.com/office/2006/metadata/properties" ma:root="true" ma:fieldsID="59f465e1f0a69b89710090509e34ba5b" ns1:_="" ns2:_="" ns3:_="">
    <xsd:import namespace="http://schemas.microsoft.com/sharepoint/v3"/>
    <xsd:import namespace="aa0091c7-f159-42f7-aa0d-d36b4767825d"/>
    <xsd:import namespace="72a51ebc-2397-4cb2-ac7d-ee7451fd3d29"/>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Locatio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0091c7-f159-42f7-aa0d-d36b4767825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90e198b-cbf7-4207-9a54-e6afcbb1f76a}" ma:internalName="TaxCatchAll" ma:showField="CatchAllData" ma:web="aa0091c7-f159-42f7-aa0d-d36b4767825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2a51ebc-2397-4cb2-ac7d-ee7451fd3d29"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aa0091c7-f159-42f7-aa0d-d36b4767825d" xsi:nil="true"/>
    <lcf76f155ced4ddcb4097134ff3c332f xmlns="72a51ebc-2397-4cb2-ac7d-ee7451fd3d2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6561C0F-5D0B-4506-A038-753EDFF0CFCB}">
  <ds:schemaRefs>
    <ds:schemaRef ds:uri="http://schemas.microsoft.com/sharepoint/v3/contenttype/forms"/>
  </ds:schemaRefs>
</ds:datastoreItem>
</file>

<file path=customXml/itemProps2.xml><?xml version="1.0" encoding="utf-8"?>
<ds:datastoreItem xmlns:ds="http://schemas.openxmlformats.org/officeDocument/2006/customXml" ds:itemID="{3979E654-F1C2-4873-A373-71A5507EF5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a0091c7-f159-42f7-aa0d-d36b4767825d"/>
    <ds:schemaRef ds:uri="72a51ebc-2397-4cb2-ac7d-ee7451fd3d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C164A3-E094-4C86-8107-B1907BF364EE}">
  <ds:schemaRefs>
    <ds:schemaRef ds:uri="http://schemas.microsoft.com/office/2006/metadata/properties"/>
    <ds:schemaRef ds:uri="http://schemas.microsoft.com/office/infopath/2007/PartnerControls"/>
    <ds:schemaRef ds:uri="http://schemas.microsoft.com/sharepoint/v3"/>
    <ds:schemaRef ds:uri="aa0091c7-f159-42f7-aa0d-d36b4767825d"/>
    <ds:schemaRef ds:uri="72a51ebc-2397-4cb2-ac7d-ee7451fd3d29"/>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347</TotalTime>
  <Words>1214</Words>
  <Application>Microsoft Office PowerPoint</Application>
  <PresentationFormat>Widescreen</PresentationFormat>
  <Paragraphs>84</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1_Office Theme</vt:lpstr>
      <vt:lpstr>GP ARRS Role: Funding and Reimbursable rate</vt:lpstr>
      <vt:lpstr>GP ARRS Role: Criteria for reimbursement</vt:lpstr>
      <vt:lpstr>PowerPoint Presentation</vt:lpstr>
      <vt:lpstr>GP ARRS Role: Criteria for reimbursement</vt:lpstr>
      <vt:lpstr>Scenarios</vt:lpstr>
      <vt:lpstr>Scenarios</vt:lpstr>
      <vt:lpstr>GP ARRS Role DES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BOSTON, Jo (NHS SOMERSET ICB - 11X)</dc:creator>
  <cp:lastModifiedBy>BOSTON, Jo (NHS SOMERSET ICB - 11X)</cp:lastModifiedBy>
  <cp:revision>165</cp:revision>
  <dcterms:created xsi:type="dcterms:W3CDTF">2024-10-07T10:21:49Z</dcterms:created>
  <dcterms:modified xsi:type="dcterms:W3CDTF">2024-10-22T09:31:17Z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0x0101008D9430EAD89F0B42AF448721ECB83F0E</vt:lpwstr>
  </property>
  <property fmtid="{D5CDD505-2E9C-101B-9397-08002B2CF9AE}" pid="3" name="MediaServiceImageTags">
    <vt:lpwstr/>
  </property>
</Properties>
</file>