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33"/>
  </p:notesMasterIdLst>
  <p:sldIdLst>
    <p:sldId id="256" r:id="rId4"/>
    <p:sldId id="257" r:id="rId5"/>
    <p:sldId id="271" r:id="rId6"/>
    <p:sldId id="264" r:id="rId7"/>
    <p:sldId id="3191" r:id="rId8"/>
    <p:sldId id="405" r:id="rId9"/>
    <p:sldId id="3192" r:id="rId10"/>
    <p:sldId id="261" r:id="rId11"/>
    <p:sldId id="262" r:id="rId12"/>
    <p:sldId id="266" r:id="rId13"/>
    <p:sldId id="3179" r:id="rId14"/>
    <p:sldId id="3180" r:id="rId15"/>
    <p:sldId id="3181" r:id="rId16"/>
    <p:sldId id="3182" r:id="rId17"/>
    <p:sldId id="3183" r:id="rId18"/>
    <p:sldId id="3184" r:id="rId19"/>
    <p:sldId id="3185" r:id="rId20"/>
    <p:sldId id="3186" r:id="rId21"/>
    <p:sldId id="3187" r:id="rId22"/>
    <p:sldId id="3188" r:id="rId23"/>
    <p:sldId id="3189" r:id="rId24"/>
    <p:sldId id="3190" r:id="rId25"/>
    <p:sldId id="268" r:id="rId26"/>
    <p:sldId id="267" r:id="rId27"/>
    <p:sldId id="270" r:id="rId28"/>
    <p:sldId id="260" r:id="rId29"/>
    <p:sldId id="258" r:id="rId30"/>
    <p:sldId id="259" r:id="rId31"/>
    <p:sldId id="2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2F538-4BCD-4D58-B4D8-EFA5C4CAB8E3}"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F4CAD-9835-461E-B6D0-6034C5064933}" type="slidenum">
              <a:rPr lang="en-GB" smtClean="0"/>
              <a:t>‹#›</a:t>
            </a:fld>
            <a:endParaRPr lang="en-GB"/>
          </a:p>
        </p:txBody>
      </p:sp>
    </p:spTree>
    <p:extLst>
      <p:ext uri="{BB962C8B-B14F-4D97-AF65-F5344CB8AC3E}">
        <p14:creationId xmlns:p14="http://schemas.microsoft.com/office/powerpoint/2010/main" val="35855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Apprenticeships can be taught across a number of different levels depending on the experience of your staff and also the level of experience required for a particular role. Level 2 is the entry level and is the equivalent of GCSE. Level 3 is the equivalent of A levels. Levels 4-6 are at undergraduate level and level 7 is at masters level. Apprenticeships at level 3 and above will require the learner to have GCSE maths and English grade C/4 or a functional skills qualification. If you don’t have this then you will need to undertake functional skills training before or alongside your apprenticeship. This can be accessed free of charge through local and national providers. You can find out more information on the skills </a:t>
            </a:r>
            <a:r>
              <a:rPr lang="en-GB"/>
              <a:t>for health </a:t>
            </a:r>
            <a:r>
              <a:rPr lang="en-GB" dirty="0"/>
              <a:t>website (link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F20C5-20C7-46A7-A16D-65C5A26E6771}"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8544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faad862960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faad862960_2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aad862960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faad862960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faad862960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faad862960_2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faad862960_2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faad862960_2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faad862960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faad862960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faad862960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2faad862960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aad862960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faad862960_2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faad862960_2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faad862960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faad862960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2faad862960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faad862960_2_1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2faad862960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4a01d5076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4a01d5076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aad862960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faad862960_2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faad862960_2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faad862960_2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A901-2DB4-A40D-A78F-7ED1F1CF8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B7EC15-E4F8-9E5D-9CCB-CA33F7888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DF0690-8F66-B196-7E19-734A0E76A800}"/>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86C105E4-9C41-A893-0C8B-63F0ABC0F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EC6B4-6C36-CA09-B395-1A0665B3A116}"/>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285913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F9C7-279B-513C-B1F3-C9AFE0429C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DF7FA4-E312-78EC-B6F7-239D98A23F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1BA0A5-8A4D-4809-CDE7-6824DEC0E398}"/>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C1F8D948-834D-805F-0E4C-6D4833F5CF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39095F-6FFD-B667-870C-FE49CCA7F437}"/>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14627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BD5F1-234F-D5CB-F84F-F1CCC6C3F9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CAB476-458B-BF19-EEF5-95BB22663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81DEA0-C648-453D-386A-F829967F25C8}"/>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EBCED3DC-0775-A22E-6F3B-97AFC00BED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37CDC-B1C5-B5AE-4919-A58E7CC27812}"/>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222353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2"/>
            <a:ext cx="12192024" cy="6858001"/>
          </a:xfrm>
          <a:prstGeom prst="rect">
            <a:avLst/>
          </a:prstGeom>
          <a:noFill/>
          <a:ln>
            <a:noFill/>
          </a:ln>
        </p:spPr>
      </p:pic>
    </p:spTree>
    <p:extLst>
      <p:ext uri="{BB962C8B-B14F-4D97-AF65-F5344CB8AC3E}">
        <p14:creationId xmlns:p14="http://schemas.microsoft.com/office/powerpoint/2010/main" val="977569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1">
  <p:cSld name="Custom Layout 11">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a:stretch/>
        </p:blipFill>
        <p:spPr>
          <a:xfrm>
            <a:off x="0" y="2"/>
            <a:ext cx="12192024" cy="6858001"/>
          </a:xfrm>
          <a:prstGeom prst="rect">
            <a:avLst/>
          </a:prstGeom>
          <a:noFill/>
          <a:ln>
            <a:noFill/>
          </a:ln>
        </p:spPr>
      </p:pic>
    </p:spTree>
    <p:extLst>
      <p:ext uri="{BB962C8B-B14F-4D97-AF65-F5344CB8AC3E}">
        <p14:creationId xmlns:p14="http://schemas.microsoft.com/office/powerpoint/2010/main" val="3901269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0">
  <p:cSld name="Custom Layout 10">
    <p:spTree>
      <p:nvGrpSpPr>
        <p:cNvPr id="1" name="Shape 60"/>
        <p:cNvGrpSpPr/>
        <p:nvPr/>
      </p:nvGrpSpPr>
      <p:grpSpPr>
        <a:xfrm>
          <a:off x="0" y="0"/>
          <a:ext cx="0" cy="0"/>
          <a:chOff x="0" y="0"/>
          <a:chExt cx="0" cy="0"/>
        </a:xfrm>
      </p:grpSpPr>
      <p:pic>
        <p:nvPicPr>
          <p:cNvPr id="61" name="Google Shape;61;p16"/>
          <p:cNvPicPr preferRelativeResize="0"/>
          <p:nvPr/>
        </p:nvPicPr>
        <p:blipFill rotWithShape="1">
          <a:blip r:embed="rId2">
            <a:alphaModFix/>
          </a:blip>
          <a:srcRect/>
          <a:stretch/>
        </p:blipFill>
        <p:spPr>
          <a:xfrm>
            <a:off x="2" y="0"/>
            <a:ext cx="12192004" cy="6857987"/>
          </a:xfrm>
          <a:prstGeom prst="rect">
            <a:avLst/>
          </a:prstGeom>
          <a:noFill/>
          <a:ln>
            <a:noFill/>
          </a:ln>
        </p:spPr>
      </p:pic>
    </p:spTree>
    <p:extLst>
      <p:ext uri="{BB962C8B-B14F-4D97-AF65-F5344CB8AC3E}">
        <p14:creationId xmlns:p14="http://schemas.microsoft.com/office/powerpoint/2010/main" val="2724604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0194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66"/>
        <p:cNvGrpSpPr/>
        <p:nvPr/>
      </p:nvGrpSpPr>
      <p:grpSpPr>
        <a:xfrm>
          <a:off x="0" y="0"/>
          <a:ext cx="0" cy="0"/>
          <a:chOff x="0" y="0"/>
          <a:chExt cx="0" cy="0"/>
        </a:xfrm>
      </p:grpSpPr>
      <p:pic>
        <p:nvPicPr>
          <p:cNvPr id="67" name="Google Shape;67;p18"/>
          <p:cNvPicPr preferRelativeResize="0"/>
          <p:nvPr/>
        </p:nvPicPr>
        <p:blipFill rotWithShape="1">
          <a:blip r:embed="rId2">
            <a:alphaModFix/>
          </a:blip>
          <a:srcRect/>
          <a:stretch/>
        </p:blipFill>
        <p:spPr>
          <a:xfrm>
            <a:off x="0" y="2"/>
            <a:ext cx="12192024" cy="6857999"/>
          </a:xfrm>
          <a:prstGeom prst="rect">
            <a:avLst/>
          </a:prstGeom>
          <a:noFill/>
          <a:ln>
            <a:noFill/>
          </a:ln>
        </p:spPr>
      </p:pic>
    </p:spTree>
    <p:extLst>
      <p:ext uri="{BB962C8B-B14F-4D97-AF65-F5344CB8AC3E}">
        <p14:creationId xmlns:p14="http://schemas.microsoft.com/office/powerpoint/2010/main" val="589909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8"/>
        <p:cNvGrpSpPr/>
        <p:nvPr/>
      </p:nvGrpSpPr>
      <p:grpSpPr>
        <a:xfrm>
          <a:off x="0" y="0"/>
          <a:ext cx="0" cy="0"/>
          <a:chOff x="0" y="0"/>
          <a:chExt cx="0" cy="0"/>
        </a:xfrm>
      </p:grpSpPr>
      <p:pic>
        <p:nvPicPr>
          <p:cNvPr id="69" name="Google Shape;69;p19"/>
          <p:cNvPicPr preferRelativeResize="0"/>
          <p:nvPr/>
        </p:nvPicPr>
        <p:blipFill rotWithShape="1">
          <a:blip r:embed="rId2">
            <a:alphaModFix/>
          </a:blip>
          <a:srcRect/>
          <a:stretch/>
        </p:blipFill>
        <p:spPr>
          <a:xfrm>
            <a:off x="2" y="0"/>
            <a:ext cx="12192004" cy="6857987"/>
          </a:xfrm>
          <a:prstGeom prst="rect">
            <a:avLst/>
          </a:prstGeom>
          <a:noFill/>
          <a:ln>
            <a:noFill/>
          </a:ln>
        </p:spPr>
      </p:pic>
    </p:spTree>
    <p:extLst>
      <p:ext uri="{BB962C8B-B14F-4D97-AF65-F5344CB8AC3E}">
        <p14:creationId xmlns:p14="http://schemas.microsoft.com/office/powerpoint/2010/main" val="183680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70"/>
        <p:cNvGrpSpPr/>
        <p:nvPr/>
      </p:nvGrpSpPr>
      <p:grpSpPr>
        <a:xfrm>
          <a:off x="0" y="0"/>
          <a:ext cx="0" cy="0"/>
          <a:chOff x="0" y="0"/>
          <a:chExt cx="0" cy="0"/>
        </a:xfrm>
      </p:grpSpPr>
      <p:pic>
        <p:nvPicPr>
          <p:cNvPr id="71" name="Google Shape;71;p20"/>
          <p:cNvPicPr preferRelativeResize="0"/>
          <p:nvPr/>
        </p:nvPicPr>
        <p:blipFill rotWithShape="1">
          <a:blip r:embed="rId2">
            <a:alphaModFix/>
          </a:blip>
          <a:srcRect/>
          <a:stretch/>
        </p:blipFill>
        <p:spPr>
          <a:xfrm>
            <a:off x="2" y="0"/>
            <a:ext cx="12192004" cy="6857987"/>
          </a:xfrm>
          <a:prstGeom prst="rect">
            <a:avLst/>
          </a:prstGeom>
          <a:noFill/>
          <a:ln>
            <a:noFill/>
          </a:ln>
        </p:spPr>
      </p:pic>
    </p:spTree>
    <p:extLst>
      <p:ext uri="{BB962C8B-B14F-4D97-AF65-F5344CB8AC3E}">
        <p14:creationId xmlns:p14="http://schemas.microsoft.com/office/powerpoint/2010/main" val="1159793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2"/>
        <p:cNvGrpSpPr/>
        <p:nvPr/>
      </p:nvGrpSpPr>
      <p:grpSpPr>
        <a:xfrm>
          <a:off x="0" y="0"/>
          <a:ext cx="0" cy="0"/>
          <a:chOff x="0" y="0"/>
          <a:chExt cx="0" cy="0"/>
        </a:xfrm>
      </p:grpSpPr>
      <p:sp>
        <p:nvSpPr>
          <p:cNvPr id="73" name="Google Shape;73;p2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21"/>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75" name="Google Shape;75;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341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00C7-B04F-2E13-ABC7-4A9FF74A05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B238D-1A05-01BB-8CE1-07ACC71496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C064A1-8166-C3EE-48A6-BA4A83FE1C17}"/>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DEC49871-0BE7-8648-38DF-5F86200C45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A14F7A-E393-CB82-E9E2-D6CB3D1D1C8C}"/>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925675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22"/>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1" name="Google Shape;81;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 name="Google Shape;82;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53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23"/>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7" name="Google Shape;87;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6229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24"/>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 name="Google Shape;93;p24"/>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 name="Google Shape;94;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0612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7"/>
        <p:cNvGrpSpPr/>
        <p:nvPr/>
      </p:nvGrpSpPr>
      <p:grpSpPr>
        <a:xfrm>
          <a:off x="0" y="0"/>
          <a:ext cx="0" cy="0"/>
          <a:chOff x="0" y="0"/>
          <a:chExt cx="0" cy="0"/>
        </a:xfrm>
      </p:grpSpPr>
      <p:sp>
        <p:nvSpPr>
          <p:cNvPr id="98" name="Google Shape;98;p25"/>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5"/>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00" name="Google Shape;100;p25"/>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1" name="Google Shape;101;p25"/>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02" name="Google Shape;102;p25"/>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 name="Google Shape;103;p2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9205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483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7"/>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14" name="Google Shape;114;p27"/>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5" name="Google Shape;115;p2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1950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8"/>
          <p:cNvSpPr>
            <a:spLocks noGrp="1"/>
          </p:cNvSpPr>
          <p:nvPr>
            <p:ph type="pic" idx="2"/>
          </p:nvPr>
        </p:nvSpPr>
        <p:spPr>
          <a:xfrm>
            <a:off x="5183188" y="987426"/>
            <a:ext cx="6172200" cy="4873625"/>
          </a:xfrm>
          <a:prstGeom prst="rect">
            <a:avLst/>
          </a:prstGeom>
          <a:noFill/>
          <a:ln>
            <a:noFill/>
          </a:ln>
        </p:spPr>
      </p:sp>
      <p:sp>
        <p:nvSpPr>
          <p:cNvPr id="121" name="Google Shape;121;p28"/>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22" name="Google Shape;122;p2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5196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9"/>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8" name="Google Shape;128;p2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3630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1"/>
        <p:cNvGrpSpPr/>
        <p:nvPr/>
      </p:nvGrpSpPr>
      <p:grpSpPr>
        <a:xfrm>
          <a:off x="0" y="0"/>
          <a:ext cx="0" cy="0"/>
          <a:chOff x="0" y="0"/>
          <a:chExt cx="0" cy="0"/>
        </a:xfrm>
      </p:grpSpPr>
      <p:sp>
        <p:nvSpPr>
          <p:cNvPr id="132" name="Google Shape;132;p30"/>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30"/>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4" name="Google Shape;134;p3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3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3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442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914400" y="2130442"/>
            <a:ext cx="10363200" cy="1470026"/>
          </a:xfrm>
        </p:spPr>
        <p:txBody>
          <a:bodyPr anchorCtr="1"/>
          <a:lstStyle>
            <a:lvl1pPr algn="ctr">
              <a:defRPr sz="3200">
                <a:solidFill>
                  <a:srgbClr val="FFFFFF"/>
                </a:solidFill>
              </a:defRPr>
            </a:lvl1pPr>
          </a:lstStyle>
          <a:p>
            <a:pPr lvl="0"/>
            <a:r>
              <a:rPr lang="en-US"/>
              <a:t>Click to edit Master title style</a:t>
            </a:r>
            <a:endParaRPr lang="en-GB"/>
          </a:p>
        </p:txBody>
      </p:sp>
      <p:sp>
        <p:nvSpPr>
          <p:cNvPr id="3" name="Subtitle 2"/>
          <p:cNvSpPr txBox="1">
            <a:spLocks noGrp="1"/>
          </p:cNvSpPr>
          <p:nvPr>
            <p:ph type="subTitle" idx="4294967295"/>
          </p:nvPr>
        </p:nvSpPr>
        <p:spPr>
          <a:xfrm>
            <a:off x="1828800" y="3886201"/>
            <a:ext cx="8534400" cy="1752603"/>
          </a:xfrm>
        </p:spPr>
        <p:txBody>
          <a:bodyPr anchorCtr="1"/>
          <a:lstStyle>
            <a:lvl1pPr marL="0" indent="0" algn="ctr">
              <a:buNone/>
              <a:defRPr>
                <a:solidFill>
                  <a:srgbClr val="FFFFFF"/>
                </a:solidFill>
              </a:defRPr>
            </a:lvl1pPr>
          </a:lstStyle>
          <a:p>
            <a:pPr lvl="0"/>
            <a:r>
              <a:rPr lang="en-US"/>
              <a:t>Click to edit Master subtitle style</a:t>
            </a:r>
            <a:endParaRPr lang="en-GB"/>
          </a:p>
        </p:txBody>
      </p:sp>
    </p:spTree>
    <p:extLst>
      <p:ext uri="{BB962C8B-B14F-4D97-AF65-F5344CB8AC3E}">
        <p14:creationId xmlns:p14="http://schemas.microsoft.com/office/powerpoint/2010/main" val="41303633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FDB8-A37B-40BA-6034-A30F1079A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37A0F-3AF4-5206-66CB-1F9128538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B6548-4870-90F8-6B2E-EC207E6C9FBC}"/>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E3A9C99B-E2FC-A803-30B1-68C33540D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01FD94-58AB-3025-A5A1-58850CA5E02D}"/>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4107557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211763" y="-722"/>
            <a:ext cx="11740883" cy="1143000"/>
          </a:xfrm>
        </p:spPr>
        <p:txBody>
          <a:bodyPr/>
          <a:lstStyle>
            <a:lvl1pPr>
              <a:defRPr/>
            </a:lvl1pPr>
          </a:lstStyle>
          <a:p>
            <a:pPr lvl="0"/>
            <a:r>
              <a:rPr lang="en-US"/>
              <a:t>Click to edit Master title style</a:t>
            </a:r>
            <a:endParaRPr lang="en-GB"/>
          </a:p>
        </p:txBody>
      </p:sp>
      <p:sp>
        <p:nvSpPr>
          <p:cNvPr id="3" name="Content Placeholder 2"/>
          <p:cNvSpPr txBox="1">
            <a:spLocks noGrp="1"/>
          </p:cNvSpPr>
          <p:nvPr>
            <p:ph idx="4294967295"/>
          </p:nvPr>
        </p:nvSpPr>
        <p:spPr>
          <a:xfrm>
            <a:off x="143342" y="1340767"/>
            <a:ext cx="11809317" cy="475252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190187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963081" y="4406906"/>
            <a:ext cx="10363200" cy="1362071"/>
          </a:xfrm>
        </p:spPr>
        <p:txBody>
          <a:bodyPr anchor="t"/>
          <a:lstStyle>
            <a:lvl1pPr>
              <a:defRPr sz="4000" cap="all"/>
            </a:lvl1pPr>
          </a:lstStyle>
          <a:p>
            <a:pPr lvl="0"/>
            <a:r>
              <a:rPr lang="en-US"/>
              <a:t>Click to edit Master title style</a:t>
            </a:r>
            <a:endParaRPr lang="en-GB"/>
          </a:p>
        </p:txBody>
      </p:sp>
      <p:sp>
        <p:nvSpPr>
          <p:cNvPr id="3" name="Text Placeholder 2"/>
          <p:cNvSpPr txBox="1">
            <a:spLocks noGrp="1"/>
          </p:cNvSpPr>
          <p:nvPr>
            <p:ph type="body" idx="1"/>
          </p:nvPr>
        </p:nvSpPr>
        <p:spPr>
          <a:xfrm>
            <a:off x="963081" y="2906713"/>
            <a:ext cx="10363200" cy="1500182"/>
          </a:xfrm>
        </p:spPr>
        <p:txBody>
          <a:bodyPr anchor="b"/>
          <a:lstStyle>
            <a:lvl1pPr marL="0" indent="0">
              <a:spcBef>
                <a:spcPts val="500"/>
              </a:spcBef>
              <a:buNone/>
              <a:defRPr sz="2000"/>
            </a:lvl1pPr>
          </a:lstStyle>
          <a:p>
            <a:pPr lvl="0"/>
            <a:r>
              <a:rPr lang="en-US"/>
              <a:t>Click to edit Master text styles</a:t>
            </a:r>
          </a:p>
        </p:txBody>
      </p:sp>
      <p:sp>
        <p:nvSpPr>
          <p:cNvPr id="4" name="Date Placeholder 3"/>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5" name="Footer Placeholder 4"/>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6" name="Slide Number Placeholder 5"/>
          <p:cNvSpPr txBox="1">
            <a:spLocks noGrp="1"/>
          </p:cNvSpPr>
          <p:nvPr>
            <p:ph type="sldNum" sz="quarter" idx="8"/>
          </p:nvPr>
        </p:nvSpPr>
        <p:spPr>
          <a:xfrm>
            <a:off x="8737604"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5061E21D-3AE1-458C-927C-9A732A148C1F}" type="slidenum">
              <a:t>‹#›</a:t>
            </a:fld>
            <a:endParaRPr lang="en-GB" dirty="0"/>
          </a:p>
        </p:txBody>
      </p:sp>
    </p:spTree>
    <p:extLst>
      <p:ext uri="{BB962C8B-B14F-4D97-AF65-F5344CB8AC3E}">
        <p14:creationId xmlns:p14="http://schemas.microsoft.com/office/powerpoint/2010/main" val="67537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609601" y="1600201"/>
            <a:ext cx="5384804" cy="4525959"/>
          </a:xfrm>
        </p:spPr>
        <p:txBody>
          <a:bodyPr/>
          <a:lstStyle>
            <a:lvl1pPr>
              <a:spcBef>
                <a:spcPts val="700"/>
              </a:spcBef>
              <a:defRPr sz="2800"/>
            </a:lvl1pPr>
            <a:lvl2pPr>
              <a:defRPr/>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97595" y="1600201"/>
            <a:ext cx="5384804" cy="4525959"/>
          </a:xfrm>
        </p:spPr>
        <p:txBody>
          <a:bodyPr/>
          <a:lstStyle>
            <a:lvl1pPr>
              <a:spcBef>
                <a:spcPts val="700"/>
              </a:spcBef>
              <a:defRPr sz="2800"/>
            </a:lvl1pPr>
            <a:lvl2pPr>
              <a:defRPr/>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6" name="Footer Placeholder 5"/>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3375205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609600" y="1535114"/>
            <a:ext cx="5386912" cy="639759"/>
          </a:xfrm>
        </p:spPr>
        <p:txBody>
          <a:bodyPr anchor="b"/>
          <a:lstStyle>
            <a:lvl1pPr marL="0" indent="0">
              <a:buNone/>
              <a:defRPr b="1"/>
            </a:lvl1pPr>
          </a:lstStyle>
          <a:p>
            <a:pPr lvl="0"/>
            <a:r>
              <a:rPr lang="en-US"/>
              <a:t>Click to edit Master text styles</a:t>
            </a:r>
          </a:p>
        </p:txBody>
      </p:sp>
      <p:sp>
        <p:nvSpPr>
          <p:cNvPr id="4" name="Content Placeholder 3"/>
          <p:cNvSpPr txBox="1">
            <a:spLocks noGrp="1"/>
          </p:cNvSpPr>
          <p:nvPr>
            <p:ph idx="2"/>
          </p:nvPr>
        </p:nvSpPr>
        <p:spPr>
          <a:xfrm>
            <a:off x="609600" y="2174872"/>
            <a:ext cx="5386912" cy="3951286"/>
          </a:xfrm>
        </p:spPr>
        <p:txBody>
          <a:bodyPr/>
          <a:lstStyle>
            <a:lvl1pPr>
              <a:defRPr/>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93377" y="1535114"/>
            <a:ext cx="5389035" cy="639759"/>
          </a:xfrm>
        </p:spPr>
        <p:txBody>
          <a:bodyPr anchor="b"/>
          <a:lstStyle>
            <a:lvl1pPr marL="0" indent="0">
              <a:buNone/>
              <a:defRPr b="1"/>
            </a:lvl1pPr>
          </a:lstStyle>
          <a:p>
            <a:pPr lvl="0"/>
            <a:r>
              <a:rPr lang="en-US"/>
              <a:t>Click to edit Master text styles</a:t>
            </a:r>
          </a:p>
        </p:txBody>
      </p:sp>
      <p:sp>
        <p:nvSpPr>
          <p:cNvPr id="6" name="Content Placeholder 5"/>
          <p:cNvSpPr txBox="1">
            <a:spLocks noGrp="1"/>
          </p:cNvSpPr>
          <p:nvPr>
            <p:ph idx="4"/>
          </p:nvPr>
        </p:nvSpPr>
        <p:spPr>
          <a:xfrm>
            <a:off x="6193377" y="2174872"/>
            <a:ext cx="5389035" cy="3951286"/>
          </a:xfrm>
        </p:spPr>
        <p:txBody>
          <a:bodyPr/>
          <a:lstStyle>
            <a:lvl1pPr>
              <a:defRPr/>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8" name="Footer Placeholder 7"/>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2397985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344053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3" name="Footer Placeholder 2"/>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1514037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1" y="273048"/>
            <a:ext cx="4011081" cy="1162046"/>
          </a:xfrm>
        </p:spPr>
        <p:txBody>
          <a:bodyPr anchor="b"/>
          <a:lstStyle>
            <a:lvl1pPr>
              <a:defRPr sz="2000"/>
            </a:lvl1pPr>
          </a:lstStyle>
          <a:p>
            <a:pPr lvl="0"/>
            <a:r>
              <a:rPr lang="en-US"/>
              <a:t>Click to edit Master title style</a:t>
            </a:r>
            <a:endParaRPr lang="en-GB"/>
          </a:p>
        </p:txBody>
      </p:sp>
      <p:sp>
        <p:nvSpPr>
          <p:cNvPr id="3" name="Content Placeholder 2"/>
          <p:cNvSpPr txBox="1">
            <a:spLocks noGrp="1"/>
          </p:cNvSpPr>
          <p:nvPr>
            <p:ph idx="1"/>
          </p:nvPr>
        </p:nvSpPr>
        <p:spPr>
          <a:xfrm>
            <a:off x="4766730" y="273067"/>
            <a:ext cx="6815669" cy="5853110"/>
          </a:xfrm>
        </p:spPr>
        <p:txBody>
          <a:bodyPr/>
          <a:lstStyle>
            <a:lvl1pPr>
              <a:spcBef>
                <a:spcPts val="800"/>
              </a:spcBef>
              <a:defRPr sz="3200"/>
            </a:lvl1pPr>
            <a:lvl2pPr>
              <a:spcBef>
                <a:spcPts val="700"/>
              </a:spcBef>
              <a:defRPr sz="2800"/>
            </a:lvl2pPr>
            <a:lvl3pPr>
              <a:defRPr/>
            </a:lvl3pPr>
            <a:lvl4pPr>
              <a:spcBef>
                <a:spcPts val="500"/>
              </a:spcBef>
              <a:defRPr sz="2000"/>
            </a:lvl4pPr>
            <a:lvl5pPr>
              <a:spcBef>
                <a:spcPts val="5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609601" y="1435105"/>
            <a:ext cx="4011081" cy="46910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6" name="Footer Placeholder 5"/>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3502138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2389717" y="4800601"/>
            <a:ext cx="7315200" cy="566735"/>
          </a:xfrm>
        </p:spPr>
        <p:txBody>
          <a:bodyPr anchor="b"/>
          <a:lstStyle>
            <a:lvl1pPr>
              <a:defRPr sz="2000"/>
            </a:lvl1pPr>
          </a:lstStyle>
          <a:p>
            <a:pPr lvl="0"/>
            <a:r>
              <a:rPr lang="en-US"/>
              <a:t>Click to edit Master title style</a:t>
            </a:r>
            <a:endParaRPr lang="en-GB"/>
          </a:p>
        </p:txBody>
      </p:sp>
      <p:sp>
        <p:nvSpPr>
          <p:cNvPr id="3" name="Picture Placeholder 2"/>
          <p:cNvSpPr txBox="1">
            <a:spLocks noGrp="1"/>
          </p:cNvSpPr>
          <p:nvPr>
            <p:ph type="pic" idx="1"/>
          </p:nvPr>
        </p:nvSpPr>
        <p:spPr>
          <a:xfrm>
            <a:off x="2389717" y="612776"/>
            <a:ext cx="7315200" cy="4114800"/>
          </a:xfrm>
        </p:spPr>
        <p:txBody>
          <a:bodyPr/>
          <a:lstStyle>
            <a:lvl1pPr marL="0" indent="0">
              <a:spcBef>
                <a:spcPts val="800"/>
              </a:spcBef>
              <a:buNone/>
              <a:defRPr lang="en-GB" sz="3200"/>
            </a:lvl1pPr>
          </a:lstStyle>
          <a:p>
            <a:pPr lvl="0"/>
            <a:endParaRPr lang="en-GB" dirty="0"/>
          </a:p>
        </p:txBody>
      </p:sp>
      <p:sp>
        <p:nvSpPr>
          <p:cNvPr id="4" name="Text Placeholder 3"/>
          <p:cNvSpPr txBox="1">
            <a:spLocks noGrp="1"/>
          </p:cNvSpPr>
          <p:nvPr>
            <p:ph type="body" idx="2"/>
          </p:nvPr>
        </p:nvSpPr>
        <p:spPr>
          <a:xfrm>
            <a:off x="2389717" y="5367354"/>
            <a:ext cx="7315200" cy="8048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6" name="Footer Placeholder 5"/>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342971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5" name="Footer Placeholder 4"/>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1282395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839200" y="274641"/>
            <a:ext cx="2743200" cy="5851529"/>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609600" y="274641"/>
            <a:ext cx="8026395"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quarter" idx="7"/>
          </p:nvPr>
        </p:nvSpPr>
        <p:spPr>
          <a:xfrm>
            <a:off x="609600" y="6356352"/>
            <a:ext cx="2844795"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
        <p:nvSpPr>
          <p:cNvPr id="5" name="Footer Placeholder 4"/>
          <p:cNvSpPr txBox="1">
            <a:spLocks noGrp="1"/>
          </p:cNvSpPr>
          <p:nvPr>
            <p:ph type="ftr" sz="quarter" idx="9"/>
          </p:nvPr>
        </p:nvSpPr>
        <p:spPr>
          <a:xfrm>
            <a:off x="4165605" y="6356352"/>
            <a:ext cx="3860804"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dirty="0"/>
          </a:p>
        </p:txBody>
      </p:sp>
    </p:spTree>
    <p:extLst>
      <p:ext uri="{BB962C8B-B14F-4D97-AF65-F5344CB8AC3E}">
        <p14:creationId xmlns:p14="http://schemas.microsoft.com/office/powerpoint/2010/main" val="407765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2E5C-43BD-316E-F68D-FE1D192C2D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5ADC47-CD80-0E2B-DEEC-27016928D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BC4AD8-4B61-115F-7C16-49E2DA6E0F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47D06E-8626-BD93-E8F0-2F2C3B27352F}"/>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6" name="Footer Placeholder 5">
            <a:extLst>
              <a:ext uri="{FF2B5EF4-FFF2-40B4-BE49-F238E27FC236}">
                <a16:creationId xmlns:a16="http://schemas.microsoft.com/office/drawing/2014/main" id="{3A1001B8-E40B-35CD-800E-8DDF8AC63A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890360-BE25-45B8-A0A7-E7C6BB0541C0}"/>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613376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graphicFrame>
        <p:nvGraphicFramePr>
          <p:cNvPr id="2" name="Object 5" hidden="1"/>
          <p:cNvGraphicFramePr/>
          <p:nvPr/>
        </p:nvGraphicFramePr>
        <p:xfrm>
          <a:off x="1951" y="1592"/>
          <a:ext cx="1951" cy="1591"/>
        </p:xfrm>
        <a:graphic>
          <a:graphicData uri="http://schemas.openxmlformats.org/presentationml/2006/ole">
            <mc:AlternateContent xmlns:mc="http://schemas.openxmlformats.org/markup-compatibility/2006">
              <mc:Choice xmlns:v="urn:schemas-microsoft-com:vml" Requires="v">
                <p:oleObj r:id="rId2" imgW="12694" imgH="12700" progId="">
                  <p:embed/>
                </p:oleObj>
              </mc:Choice>
              <mc:Fallback>
                <p:oleObj r:id="rId2" imgW="12694" imgH="12700" progId="">
                  <p:embed/>
                  <p:pic>
                    <p:nvPicPr>
                      <p:cNvPr id="2" name="Object 5" hidden="1"/>
                      <p:cNvPicPr/>
                      <p:nvPr/>
                    </p:nvPicPr>
                    <p:blipFill>
                      <a:blip r:embed="rId3"/>
                      <a:stretch>
                        <a:fillRect/>
                      </a:stretch>
                    </p:blipFill>
                    <p:spPr>
                      <a:xfrm>
                        <a:off x="1951" y="1592"/>
                        <a:ext cx="1951" cy="1591"/>
                      </a:xfrm>
                      <a:prstGeom prst="rect">
                        <a:avLst/>
                      </a:prstGeom>
                    </p:spPr>
                  </p:pic>
                </p:oleObj>
              </mc:Fallback>
            </mc:AlternateContent>
          </a:graphicData>
        </a:graphic>
      </p:graphicFrame>
      <p:sp>
        <p:nvSpPr>
          <p:cNvPr id="3" name="Title 1"/>
          <p:cNvSpPr txBox="1">
            <a:spLocks noGrp="1"/>
          </p:cNvSpPr>
          <p:nvPr>
            <p:ph type="title"/>
          </p:nvPr>
        </p:nvSpPr>
        <p:spPr>
          <a:xfrm>
            <a:off x="579960" y="324878"/>
            <a:ext cx="11032064" cy="831847"/>
          </a:xfrm>
        </p:spPr>
        <p:txBody>
          <a:bodyPr/>
          <a:lstStyle>
            <a:lvl1pPr>
              <a:defRPr/>
            </a:lvl1pPr>
          </a:lstStyle>
          <a:p>
            <a:pPr lvl="0"/>
            <a:r>
              <a:rPr lang="en-US"/>
              <a:t>Click to edit Master title style</a:t>
            </a:r>
            <a:endParaRPr lang="en-GB"/>
          </a:p>
        </p:txBody>
      </p:sp>
      <p:sp>
        <p:nvSpPr>
          <p:cNvPr id="4" name="Text Placeholder 4"/>
          <p:cNvSpPr txBox="1">
            <a:spLocks noGrp="1"/>
          </p:cNvSpPr>
          <p:nvPr>
            <p:ph type="body" idx="4294967295"/>
          </p:nvPr>
        </p:nvSpPr>
        <p:spPr>
          <a:xfrm>
            <a:off x="579973" y="1509710"/>
            <a:ext cx="11032064" cy="461327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p:cNvSpPr txBox="1">
            <a:spLocks noGrp="1"/>
          </p:cNvSpPr>
          <p:nvPr>
            <p:ph idx="4294967295"/>
          </p:nvPr>
        </p:nvSpPr>
        <p:spPr>
          <a:xfrm>
            <a:off x="595043" y="980730"/>
            <a:ext cx="10561173" cy="914400"/>
          </a:xfrm>
        </p:spPr>
        <p:txBody>
          <a:bodyPr/>
          <a:lstStyle>
            <a:lvl1pPr>
              <a:defRPr i="1">
                <a:solidFill>
                  <a:srgbClr val="8064A2"/>
                </a:solidFill>
              </a:defRPr>
            </a:lvl1pPr>
          </a:lstStyle>
          <a:p>
            <a:pPr lvl="0"/>
            <a:r>
              <a:rPr lang="en-US"/>
              <a:t>Click to edit Master text styles</a:t>
            </a:r>
          </a:p>
        </p:txBody>
      </p:sp>
    </p:spTree>
    <p:extLst>
      <p:ext uri="{BB962C8B-B14F-4D97-AF65-F5344CB8AC3E}">
        <p14:creationId xmlns:p14="http://schemas.microsoft.com/office/powerpoint/2010/main" val="33874990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6E63-FAB8-F8F5-5917-D6334BB51B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3DFD21-2038-6C66-0374-7CEC17EA8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D17D8-CE14-1F27-928D-7791ABF94D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1677F9-12C9-18DA-12EF-F4A6D7B99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96526-59AF-7C48-C2F7-00B1CFBC97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9AF41CE-CA6A-33CF-1CCA-D39FBE0EF449}"/>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8" name="Footer Placeholder 7">
            <a:extLst>
              <a:ext uri="{FF2B5EF4-FFF2-40B4-BE49-F238E27FC236}">
                <a16:creationId xmlns:a16="http://schemas.microsoft.com/office/drawing/2014/main" id="{AF1769E3-9087-0077-1551-9A51AC6F1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CF8E6C-FB71-87BD-C39A-FD92422B34A1}"/>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64293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2A15-17A1-0F75-DA85-2EF7F2C606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CD9FAC-DF44-3B5A-F846-BBDB0F60B01E}"/>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4" name="Footer Placeholder 3">
            <a:extLst>
              <a:ext uri="{FF2B5EF4-FFF2-40B4-BE49-F238E27FC236}">
                <a16:creationId xmlns:a16="http://schemas.microsoft.com/office/drawing/2014/main" id="{139BDF23-5346-C641-F737-0D021F9F60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99EA0A-2E65-D50A-03A1-6DC14CD15E79}"/>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28000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78740-7FBD-27BD-29AF-7B6C4645BAE5}"/>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3" name="Footer Placeholder 2">
            <a:extLst>
              <a:ext uri="{FF2B5EF4-FFF2-40B4-BE49-F238E27FC236}">
                <a16:creationId xmlns:a16="http://schemas.microsoft.com/office/drawing/2014/main" id="{7760C830-013C-BDA7-7D48-AE568A20DA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154314-DC73-BD4F-33EA-05D0EE88240B}"/>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98740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DED7-1FC8-A764-6975-ED4608618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9AF7FE-8438-0997-8791-AA86933F8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87B136-8E7A-C9E8-2387-4424EA671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B3CC0-D743-BDF2-68C9-7B08432E6ED5}"/>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6" name="Footer Placeholder 5">
            <a:extLst>
              <a:ext uri="{FF2B5EF4-FFF2-40B4-BE49-F238E27FC236}">
                <a16:creationId xmlns:a16="http://schemas.microsoft.com/office/drawing/2014/main" id="{F70E69A0-5747-ABCA-4603-1C61C019B2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1B418D-4BA5-FE03-0651-72C33FC7D49B}"/>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210875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D9EA-8EF3-76DE-2D33-1543F8B88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5DA8A7-4187-FF59-DFDA-155740F47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009433-16C1-F9A2-A0F7-F621BD13D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A7D2B-7F10-67DA-87DF-3F618C2934F8}"/>
              </a:ext>
            </a:extLst>
          </p:cNvPr>
          <p:cNvSpPr>
            <a:spLocks noGrp="1"/>
          </p:cNvSpPr>
          <p:nvPr>
            <p:ph type="dt" sz="half" idx="10"/>
          </p:nvPr>
        </p:nvSpPr>
        <p:spPr/>
        <p:txBody>
          <a:bodyPr/>
          <a:lstStyle/>
          <a:p>
            <a:fld id="{C2697EB8-E5D6-413D-AFD8-21EA000760DE}" type="datetimeFigureOut">
              <a:rPr lang="en-GB" smtClean="0"/>
              <a:t>23/07/2025</a:t>
            </a:fld>
            <a:endParaRPr lang="en-GB"/>
          </a:p>
        </p:txBody>
      </p:sp>
      <p:sp>
        <p:nvSpPr>
          <p:cNvPr id="6" name="Footer Placeholder 5">
            <a:extLst>
              <a:ext uri="{FF2B5EF4-FFF2-40B4-BE49-F238E27FC236}">
                <a16:creationId xmlns:a16="http://schemas.microsoft.com/office/drawing/2014/main" id="{86822DB1-EB23-E153-8EEE-4AEECA669B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A69947-3C47-7425-BCC4-1BC1D43655AA}"/>
              </a:ext>
            </a:extLst>
          </p:cNvPr>
          <p:cNvSpPr>
            <a:spLocks noGrp="1"/>
          </p:cNvSpPr>
          <p:nvPr>
            <p:ph type="sldNum" sz="quarter" idx="12"/>
          </p:nvPr>
        </p:nvSpPr>
        <p:spPr/>
        <p:txBody>
          <a:bodyPr/>
          <a:lstStyle/>
          <a:p>
            <a:fld id="{43BE0204-AE0C-4455-AFD9-70AD221128A2}" type="slidenum">
              <a:rPr lang="en-GB" smtClean="0"/>
              <a:t>‹#›</a:t>
            </a:fld>
            <a:endParaRPr lang="en-GB"/>
          </a:p>
        </p:txBody>
      </p:sp>
    </p:spTree>
    <p:extLst>
      <p:ext uri="{BB962C8B-B14F-4D97-AF65-F5344CB8AC3E}">
        <p14:creationId xmlns:p14="http://schemas.microsoft.com/office/powerpoint/2010/main" val="343461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6B4F3-68FD-AE6C-AEDD-1DEEC5640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DCECDD-6C3A-CE6F-045C-6C347ECA90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7CAA08-31B7-4CCB-219B-B6217A9D5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97EB8-E5D6-413D-AFD8-21EA000760DE}" type="datetimeFigureOut">
              <a:rPr lang="en-GB" smtClean="0"/>
              <a:t>23/07/2025</a:t>
            </a:fld>
            <a:endParaRPr lang="en-GB"/>
          </a:p>
        </p:txBody>
      </p:sp>
      <p:sp>
        <p:nvSpPr>
          <p:cNvPr id="5" name="Footer Placeholder 4">
            <a:extLst>
              <a:ext uri="{FF2B5EF4-FFF2-40B4-BE49-F238E27FC236}">
                <a16:creationId xmlns:a16="http://schemas.microsoft.com/office/drawing/2014/main" id="{8E26B202-C571-8513-EF2E-BF0E43286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4F3B3D-2431-F458-66F0-01795C6122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E0204-AE0C-4455-AFD9-70AD221128A2}" type="slidenum">
              <a:rPr lang="en-GB" smtClean="0"/>
              <a:t>‹#›</a:t>
            </a:fld>
            <a:endParaRPr lang="en-GB"/>
          </a:p>
        </p:txBody>
      </p:sp>
    </p:spTree>
    <p:extLst>
      <p:ext uri="{BB962C8B-B14F-4D97-AF65-F5344CB8AC3E}">
        <p14:creationId xmlns:p14="http://schemas.microsoft.com/office/powerpoint/2010/main" val="2625855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333920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43342" y="-4727"/>
            <a:ext cx="11905316" cy="1143000"/>
          </a:xfrm>
          <a:prstGeom prst="rect">
            <a:avLst/>
          </a:prstGeom>
          <a:noFill/>
          <a:ln>
            <a:noFill/>
          </a:ln>
        </p:spPr>
        <p:txBody>
          <a:bodyPr vert="horz" wrap="square" lIns="91440" tIns="45720" rIns="91440" bIns="45720" anchor="ctr" anchorCtr="0" compatLnSpc="1"/>
          <a:lstStyle/>
          <a:p>
            <a:pPr lvl="0"/>
            <a:r>
              <a:rPr lang="en-US"/>
              <a:t>Click to edit Master title style</a:t>
            </a:r>
            <a:endParaRPr lang="en-GB"/>
          </a:p>
        </p:txBody>
      </p:sp>
      <p:sp>
        <p:nvSpPr>
          <p:cNvPr id="3" name="Text Placeholder 2"/>
          <p:cNvSpPr txBox="1">
            <a:spLocks noGrp="1"/>
          </p:cNvSpPr>
          <p:nvPr>
            <p:ph type="body" idx="1"/>
          </p:nvPr>
        </p:nvSpPr>
        <p:spPr>
          <a:xfrm>
            <a:off x="143342" y="1600209"/>
            <a:ext cx="11905316" cy="4349078"/>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71681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marL="0" marR="0" lvl="0" indent="0" algn="l" defTabSz="914400" rtl="0" fontAlgn="auto" hangingPunct="1">
        <a:lnSpc>
          <a:spcPct val="100000"/>
        </a:lnSpc>
        <a:spcBef>
          <a:spcPts val="0"/>
        </a:spcBef>
        <a:spcAft>
          <a:spcPts val="0"/>
        </a:spcAft>
        <a:buNone/>
        <a:tabLst/>
        <a:defRPr lang="en-US" sz="2800" b="1" i="0" u="none" strike="noStrike" kern="1200" cap="none" spc="0" baseline="0">
          <a:solidFill>
            <a:srgbClr val="00499A"/>
          </a:solidFill>
          <a:uFillTx/>
          <a:latin typeface="Arial" pitchFamily="34"/>
          <a:cs typeface="Arial" pitchFamily="34"/>
        </a:defRPr>
      </a:lvl1pPr>
    </p:titleStyle>
    <p:bodyStyle>
      <a:lvl1pPr marL="342900" marR="0" lvl="0" indent="-3429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1pPr>
      <a:lvl2pPr marL="742950" marR="0" lvl="1" indent="-28575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glosprimarycare.co.uk/wp-content/uploads/2023/05/FINAL-Digital-general-information-leaflet-email.pdf" TargetMode="External"/><Relationship Id="rId3" Type="http://schemas.openxmlformats.org/officeDocument/2006/relationships/image" Target="../media/image22.png"/><Relationship Id="rId7" Type="http://schemas.openxmlformats.org/officeDocument/2006/relationships/hyperlink" Target="https://glosprimarycare.co.uk/wp-content/uploads/2023/05/FINAL-Thriving-in-GP-Flyer-A5-15-&#215;-21cm.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glosprimarycare.co.uk/wp-content/uploads/2023/05/The-Wellbeing-Line-Poster-are-you-feeling-burnt-out.pdf" TargetMode="External"/><Relationship Id="rId5" Type="http://schemas.openxmlformats.org/officeDocument/2006/relationships/hyperlink" Target="https://glosprimarycare.co.uk/wp-content/uploads/2023/05/The-Wellbeing-Line-Poster-Feeling-overwhelmed.pdf" TargetMode="External"/><Relationship Id="rId10" Type="http://schemas.openxmlformats.org/officeDocument/2006/relationships/image" Target="../media/image23.jpeg"/><Relationship Id="rId4" Type="http://schemas.openxmlformats.org/officeDocument/2006/relationships/hyperlink" Target="https://glosprimarycare.co.uk/wp-content/uploads/2023/05/The-Wellbeing-Line-Poster-You-dont-need-to-struggle.pdf" TargetMode="External"/><Relationship Id="rId9" Type="http://schemas.openxmlformats.org/officeDocument/2006/relationships/hyperlink" Target="https://glosprimarycare.co.uk/wp-content/uploads/2023/05/Copy-of-The-Importance-of-taking-a-break.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linktr.ee/care_firs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linktr.ee/care_firs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losprimarycare.co.uk/wp-content/uploads/2023/05/reception-wellbeing-SR.pdf" TargetMode="External"/><Relationship Id="rId7"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youtu.be/u8NK0OEgPlQ" TargetMode="External"/><Relationship Id="rId5" Type="http://schemas.openxmlformats.org/officeDocument/2006/relationships/hyperlink" Target="https://glosprimarycare.co.uk/wp-content/uploads/2023/05/Acutely-unwell-patients.pdf" TargetMode="External"/><Relationship Id="rId4" Type="http://schemas.openxmlformats.org/officeDocument/2006/relationships/hyperlink" Target="https://glosprimarycare.co.uk/wp-content/uploads/2023/05/Reception-training-managing-medication-requests-and-more.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glosprimarycare.co.uk/wp-content/uploads/2023/07/Care-Nav-Poster-A4.png" TargetMode="External"/><Relationship Id="rId2" Type="http://schemas.openxmlformats.org/officeDocument/2006/relationships/hyperlink" Target="https://glosprimarycare.co.uk/wp-content/uploads/2023/07/Care-Nav-Poster-2-A4.png" TargetMode="Externa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gbr01.safelinks.protection.outlook.com/?url=https%3A%2F%2Fwww.youtube.com%2Fwatch%3Fv%3DjNz0fL1BIkw&amp;data=05%7C01%7Cjess.davies6%40nhs.net%7C4e58aebfb94e4a2fd35a08db81e1a281%7C37c354b285b047f5b22207b48d774ee3%7C0%7C0%7C638246578310736656%7CUnknown%7CTWFpbGZsb3d8eyJWIjoiMC4wLjAwMDAiLCJQIjoiV2luMzIiLCJBTiI6Ik1haWwiLCJXVCI6Mn0%3D%7C3000%7C%7C%7C&amp;sdata=u7dSAbWoOT8VIf2K6v0bP654iZpXClSv3MhyiQbpdIE%3D&amp;reserved=0" TargetMode="External"/><Relationship Id="rId4" Type="http://schemas.openxmlformats.org/officeDocument/2006/relationships/hyperlink" Target="https://gbr01.safelinks.protection.outlook.com/?url=https%3A%2F%2Fwww.youtube.com%2Fwatch%3Fv%3DjV1MBnQWjpo&amp;data=05%7C01%7Cjess.davies6%40nhs.net%7C4e58aebfb94e4a2fd35a08db81e1a281%7C37c354b285b047f5b22207b48d774ee3%7C0%7C0%7C638246578310736656%7CUnknown%7CTWFpbGZsb3d8eyJWIjoiMC4wLjAwMDAiLCJQIjoiV2luMzIiLCJBTiI6Ik1haWwiLCJXVCI6Mn0%3D%7C3000%7C%7C%7C&amp;sdata=wHveXaocMC0xEyYR0Mt%2FD4Fc572OAexQwaqmqBRjzOs%3D&amp;reserved=0"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g-care.glos.nhs.uk/the-digital-wire" TargetMode="External"/><Relationship Id="rId7" Type="http://schemas.openxmlformats.org/officeDocument/2006/relationships/hyperlink" Target="https://gbr01.safelinks.protection.outlook.com/?url=https%3A%2F%2Fccglive.glos.nhs.uk%2Fintranet%2Findex.php%2Fccg-strategy%2Fmedicines-management%2Fcommissioned-community-pharmacy-services&amp;data=05%7C01%7Cjess.davies6%40nhs.net%7Cb141899b240740673f2008db78d11d54%7C37c354b285b047f5b22207b48d774ee3%7C0%7C0%7C638236612793842916%7CUnknown%7CTWFpbGZsb3d8eyJWIjoiMC4wLjAwMDAiLCJQIjoiV2luMzIiLCJBTiI6Ik1haWwiLCJXVCI6Mn0%3D%7C3000%7C%7C%7C&amp;sdata=VVKTLDCTZxyaF41mWlydebmFAndlMmdH%2BdcVv7blECI%3D&amp;reserved=0" TargetMode="External"/><Relationship Id="rId2" Type="http://schemas.openxmlformats.org/officeDocument/2006/relationships/hyperlink" Target="mailto:ghn-tr.ITServiceDesk@nhs.net" TargetMode="External"/><Relationship Id="rId1" Type="http://schemas.openxmlformats.org/officeDocument/2006/relationships/slideLayout" Target="../slideLayouts/slideLayout2.xml"/><Relationship Id="rId6" Type="http://schemas.openxmlformats.org/officeDocument/2006/relationships/hyperlink" Target="https://youtube.com/playlist?list=PLDex7N6CQ9iEX0gPLhPV3qD_ZndeSi3D6" TargetMode="External"/><Relationship Id="rId5" Type="http://schemas.openxmlformats.org/officeDocument/2006/relationships/hyperlink" Target="https://www.youtube.com/watch?v=Yms5iV4ceNc" TargetMode="External"/><Relationship Id="rId4" Type="http://schemas.openxmlformats.org/officeDocument/2006/relationships/hyperlink" Target="https://training.scwcsu.nhs.uk/training-programme/core-clinical-system" TargetMode="External"/><Relationship Id="rId9"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losprimarycare.co.uk/" TargetMode="External"/><Relationship Id="rId2" Type="http://schemas.openxmlformats.org/officeDocument/2006/relationships/hyperlink" Target="https://www.youtube.com/watch?v=flImv-0dVVU"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hyperlink" Target="https://www.facebook.com/profile.php?id=10008338137893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nicwright@gloslmc.com"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_sQUOVOoqvw?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glicb.pcwc@nhs.net"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glosprimarycare.co.uk/apprenticeships" TargetMode="External"/><Relationship Id="rId4" Type="http://schemas.openxmlformats.org/officeDocument/2006/relationships/hyperlink" Target="mailto:mandy.tuckey@nhs.net"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transfers.manage-apprenticeships.service.gov.uk/" TargetMode="External"/><Relationship Id="rId3" Type="http://schemas.openxmlformats.org/officeDocument/2006/relationships/hyperlink" Target="https://www.instituteforapprenticeships.org/" TargetMode="External"/><Relationship Id="rId7" Type="http://schemas.openxmlformats.org/officeDocument/2006/relationships/hyperlink" Target="https://www.apprenticeships.gov.uk/" TargetMode="External"/><Relationship Id="rId2" Type="http://schemas.openxmlformats.org/officeDocument/2006/relationships/hyperlink" Target="mailto:mandy.tuckey@nhs.net" TargetMode="External"/><Relationship Id="rId1" Type="http://schemas.openxmlformats.org/officeDocument/2006/relationships/slideLayout" Target="../slideLayouts/slideLayout2.xml"/><Relationship Id="rId6" Type="http://schemas.openxmlformats.org/officeDocument/2006/relationships/hyperlink" Target="https://www.gov.uk/apply-apprenticeship" TargetMode="External"/><Relationship Id="rId5" Type="http://schemas.openxmlformats.org/officeDocument/2006/relationships/hyperlink" Target="https://amazingapprenticeships.com/" TargetMode="External"/><Relationship Id="rId4" Type="http://schemas.openxmlformats.org/officeDocument/2006/relationships/hyperlink" Target="https://glosprimarycare.co.uk/apprenticeship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hyperlink" Target="https://haso.skillsforhealth.org.uk/functional-skill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glosprimarycare.co.uk/wp-content/uploads/2025/06/GP-Assistant-Application-information-July-2025-cohort.docx" TargetMode="External"/><Relationship Id="rId2" Type="http://schemas.openxmlformats.org/officeDocument/2006/relationships/image" Target="../media/image17.jpg"/><Relationship Id="rId1" Type="http://schemas.openxmlformats.org/officeDocument/2006/relationships/slideLayout" Target="../slideLayouts/slideLayout30.xml"/><Relationship Id="rId4" Type="http://schemas.openxmlformats.org/officeDocument/2006/relationships/hyperlink" Target="https://gbr01.safelinks.protection.outlook.com/?url=https%3A%2F%2Fdevontraininghub.pagetiger.com%2Fgpa%2Finformation-booklet&amp;data=05%7C02%7Cjess.davies6%40nhs.net%7C085a3245a7cf482f8b3a08ddb2755fb8%7C37c354b285b047f5b22207b48d774ee3%7C0%7C0%7C638862939362423900%7CUnknown%7CTWFpbGZsb3d8eyJFbXB0eU1hcGkiOnRydWUsIlYiOiIwLjAuMDAwMCIsIlAiOiJXaW4zMiIsIkFOIjoiTWFpbCIsIldUIjoyfQ%3D%3D%7C0%7C%7C%7C&amp;sdata=g3ptGFq%2Fc8nTDn9GtgT5hf1krMUPxWfl5BjMd2AHXXc%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ngland.nhs.uk/supporting-our-nhs-people/support-now/"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hewellbeingline.co.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5DF7D1-73DC-A2B9-FE0C-9536EED71890}"/>
              </a:ext>
            </a:extLst>
          </p:cNvPr>
          <p:cNvPicPr>
            <a:picLocks noChangeAspect="1"/>
          </p:cNvPicPr>
          <p:nvPr/>
        </p:nvPicPr>
        <p:blipFill>
          <a:blip r:embed="rId2"/>
          <a:stretch>
            <a:fillRect/>
          </a:stretch>
        </p:blipFill>
        <p:spPr>
          <a:xfrm>
            <a:off x="1289303" y="965200"/>
            <a:ext cx="7415680" cy="221363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E7D9-B6CF-3404-32F0-AEEFC0D2C821}"/>
              </a:ext>
            </a:extLst>
          </p:cNvPr>
          <p:cNvSpPr>
            <a:spLocks noGrp="1"/>
          </p:cNvSpPr>
          <p:nvPr>
            <p:ph type="ctrTitle"/>
          </p:nvPr>
        </p:nvSpPr>
        <p:spPr>
          <a:xfrm>
            <a:off x="1289303" y="3795246"/>
            <a:ext cx="8921672" cy="1713305"/>
          </a:xfrm>
        </p:spPr>
        <p:txBody>
          <a:bodyPr anchor="b">
            <a:normAutofit fontScale="90000"/>
          </a:bodyPr>
          <a:lstStyle/>
          <a:p>
            <a:pPr algn="l"/>
            <a:r>
              <a:rPr lang="en-GB" sz="8000" dirty="0"/>
              <a:t>Admin Away Day 2025: Resource Pack</a:t>
            </a:r>
          </a:p>
        </p:txBody>
      </p:sp>
    </p:spTree>
    <p:extLst>
      <p:ext uri="{BB962C8B-B14F-4D97-AF65-F5344CB8AC3E}">
        <p14:creationId xmlns:p14="http://schemas.microsoft.com/office/powerpoint/2010/main" val="3056177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5EC398-968A-0E3C-6F20-1993768E020F}"/>
              </a:ext>
            </a:extLst>
          </p:cNvPr>
          <p:cNvPicPr>
            <a:picLocks noChangeAspect="1"/>
          </p:cNvPicPr>
          <p:nvPr/>
        </p:nvPicPr>
        <p:blipFill>
          <a:blip r:embed="rId2"/>
          <a:stretch>
            <a:fillRect/>
          </a:stretch>
        </p:blipFill>
        <p:spPr>
          <a:xfrm>
            <a:off x="125122" y="141709"/>
            <a:ext cx="5970878" cy="1597639"/>
          </a:xfrm>
          <a:prstGeom prst="rect">
            <a:avLst/>
          </a:prstGeom>
        </p:spPr>
      </p:pic>
      <p:pic>
        <p:nvPicPr>
          <p:cNvPr id="4" name="Content Placeholder 3">
            <a:extLst>
              <a:ext uri="{FF2B5EF4-FFF2-40B4-BE49-F238E27FC236}">
                <a16:creationId xmlns:a16="http://schemas.microsoft.com/office/drawing/2014/main" id="{630C4142-30F0-DFD0-18EC-F6ACCBF6298C}"/>
              </a:ext>
            </a:extLst>
          </p:cNvPr>
          <p:cNvPicPr>
            <a:picLocks noGrp="1" noChangeAspect="1"/>
          </p:cNvPicPr>
          <p:nvPr>
            <p:ph idx="1"/>
          </p:nvPr>
        </p:nvPicPr>
        <p:blipFill>
          <a:blip r:embed="rId3"/>
          <a:stretch>
            <a:fillRect/>
          </a:stretch>
        </p:blipFill>
        <p:spPr>
          <a:xfrm>
            <a:off x="9099178" y="5852000"/>
            <a:ext cx="2889754" cy="871804"/>
          </a:xfrm>
          <a:prstGeom prst="rect">
            <a:avLst/>
          </a:prstGeom>
        </p:spPr>
      </p:pic>
      <p:sp>
        <p:nvSpPr>
          <p:cNvPr id="6" name="TextBox 5">
            <a:extLst>
              <a:ext uri="{FF2B5EF4-FFF2-40B4-BE49-F238E27FC236}">
                <a16:creationId xmlns:a16="http://schemas.microsoft.com/office/drawing/2014/main" id="{590218C3-3A2C-3886-A710-292299D80FAE}"/>
              </a:ext>
            </a:extLst>
          </p:cNvPr>
          <p:cNvSpPr txBox="1"/>
          <p:nvPr/>
        </p:nvSpPr>
        <p:spPr>
          <a:xfrm>
            <a:off x="596347" y="2961861"/>
            <a:ext cx="10050946" cy="3139321"/>
          </a:xfrm>
          <a:prstGeom prst="rect">
            <a:avLst/>
          </a:prstGeom>
          <a:noFill/>
        </p:spPr>
        <p:txBody>
          <a:bodyPr wrap="square" rtlCol="0">
            <a:spAutoFit/>
          </a:bodyPr>
          <a:lstStyle/>
          <a:p>
            <a:r>
              <a:rPr lang="en-GB" dirty="0">
                <a:hlinkClick r:id="rId4"/>
              </a:rPr>
              <a:t>You don’t need to struggle </a:t>
            </a:r>
            <a:endParaRPr lang="en-GB" dirty="0"/>
          </a:p>
          <a:p>
            <a:endParaRPr lang="en-GB" dirty="0"/>
          </a:p>
          <a:p>
            <a:r>
              <a:rPr lang="en-GB" dirty="0">
                <a:hlinkClick r:id="rId5"/>
              </a:rPr>
              <a:t>Feeling overwhelmed</a:t>
            </a:r>
            <a:endParaRPr lang="en-GB" dirty="0"/>
          </a:p>
          <a:p>
            <a:endParaRPr lang="en-GB" dirty="0"/>
          </a:p>
          <a:p>
            <a:r>
              <a:rPr lang="en-GB" dirty="0">
                <a:hlinkClick r:id="rId6"/>
              </a:rPr>
              <a:t>Are you feeling burnt out?</a:t>
            </a:r>
            <a:endParaRPr lang="en-GB" dirty="0"/>
          </a:p>
          <a:p>
            <a:endParaRPr lang="en-GB" dirty="0"/>
          </a:p>
          <a:p>
            <a:r>
              <a:rPr lang="en-GB" dirty="0">
                <a:hlinkClick r:id="rId7"/>
              </a:rPr>
              <a:t>Thriving in GP </a:t>
            </a:r>
            <a:endParaRPr lang="en-GB" dirty="0"/>
          </a:p>
          <a:p>
            <a:endParaRPr lang="en-GB" dirty="0"/>
          </a:p>
          <a:p>
            <a:r>
              <a:rPr lang="en-GB" dirty="0">
                <a:hlinkClick r:id="rId8"/>
              </a:rPr>
              <a:t>General Information</a:t>
            </a:r>
            <a:endParaRPr lang="en-GB" dirty="0"/>
          </a:p>
          <a:p>
            <a:endParaRPr lang="en-GB" dirty="0"/>
          </a:p>
          <a:p>
            <a:r>
              <a:rPr lang="en-GB" dirty="0">
                <a:hlinkClick r:id="rId9"/>
              </a:rPr>
              <a:t>The importance of taking a break</a:t>
            </a:r>
            <a:endParaRPr lang="en-GB" dirty="0"/>
          </a:p>
        </p:txBody>
      </p:sp>
      <p:sp>
        <p:nvSpPr>
          <p:cNvPr id="8" name="TextBox 7">
            <a:extLst>
              <a:ext uri="{FF2B5EF4-FFF2-40B4-BE49-F238E27FC236}">
                <a16:creationId xmlns:a16="http://schemas.microsoft.com/office/drawing/2014/main" id="{ABF99E50-9C51-2306-28B0-FCB34A43982D}"/>
              </a:ext>
            </a:extLst>
          </p:cNvPr>
          <p:cNvSpPr txBox="1"/>
          <p:nvPr/>
        </p:nvSpPr>
        <p:spPr>
          <a:xfrm>
            <a:off x="477078" y="2165938"/>
            <a:ext cx="3896139" cy="369332"/>
          </a:xfrm>
          <a:prstGeom prst="rect">
            <a:avLst/>
          </a:prstGeom>
          <a:noFill/>
        </p:spPr>
        <p:txBody>
          <a:bodyPr wrap="square" rtlCol="0">
            <a:spAutoFit/>
          </a:bodyPr>
          <a:lstStyle/>
          <a:p>
            <a:r>
              <a:rPr lang="en-GB" b="1" dirty="0"/>
              <a:t>Resources:</a:t>
            </a:r>
          </a:p>
        </p:txBody>
      </p:sp>
      <p:pic>
        <p:nvPicPr>
          <p:cNvPr id="3" name="Picture 2" descr="Red heart plushy">
            <a:extLst>
              <a:ext uri="{FF2B5EF4-FFF2-40B4-BE49-F238E27FC236}">
                <a16:creationId xmlns:a16="http://schemas.microsoft.com/office/drawing/2014/main" id="{CC66025B-B6EF-D519-1D11-29462E41F8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8844" y="248330"/>
            <a:ext cx="3906078" cy="2604052"/>
          </a:xfrm>
          <a:prstGeom prst="rect">
            <a:avLst/>
          </a:prstGeom>
        </p:spPr>
      </p:pic>
    </p:spTree>
    <p:extLst>
      <p:ext uri="{BB962C8B-B14F-4D97-AF65-F5344CB8AC3E}">
        <p14:creationId xmlns:p14="http://schemas.microsoft.com/office/powerpoint/2010/main" val="2020620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1"/>
          <p:cNvSpPr/>
          <p:nvPr/>
        </p:nvSpPr>
        <p:spPr>
          <a:xfrm>
            <a:off x="133" y="5821600"/>
            <a:ext cx="12192000" cy="1036400"/>
          </a:xfrm>
          <a:prstGeom prst="rect">
            <a:avLst/>
          </a:prstGeom>
          <a:solidFill>
            <a:srgbClr val="1961A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42" name="Google Shape;142;p31"/>
          <p:cNvPicPr preferRelativeResize="0"/>
          <p:nvPr/>
        </p:nvPicPr>
        <p:blipFill rotWithShape="1">
          <a:blip r:embed="rId3">
            <a:alphaModFix/>
          </a:blip>
          <a:srcRect/>
          <a:stretch/>
        </p:blipFill>
        <p:spPr>
          <a:xfrm>
            <a:off x="10334869" y="6007435"/>
            <a:ext cx="1609033" cy="664733"/>
          </a:xfrm>
          <a:prstGeom prst="rect">
            <a:avLst/>
          </a:prstGeom>
          <a:noFill/>
          <a:ln>
            <a:noFill/>
          </a:ln>
        </p:spPr>
      </p:pic>
      <p:sp>
        <p:nvSpPr>
          <p:cNvPr id="143" name="Google Shape;143;p31"/>
          <p:cNvSpPr txBox="1"/>
          <p:nvPr/>
        </p:nvSpPr>
        <p:spPr>
          <a:xfrm>
            <a:off x="1331091" y="397644"/>
            <a:ext cx="8081600" cy="3477835"/>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FFFFFF"/>
                </a:solidFill>
                <a:effectLst/>
                <a:uLnTx/>
                <a:uFillTx/>
                <a:latin typeface="Arial"/>
                <a:ea typeface="Arial"/>
                <a:cs typeface="Arial"/>
                <a:sym typeface="Arial"/>
              </a:rPr>
              <a:t>Care first: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33CCFF"/>
                </a:solidFill>
                <a:effectLst/>
                <a:uLnTx/>
                <a:uFillTx/>
                <a:latin typeface="Arial"/>
                <a:ea typeface="Arial"/>
                <a:cs typeface="Arial"/>
                <a:sym typeface="Arial"/>
              </a:rPr>
              <a:t>Your Employee Mental Health &amp; Wellbeing Partner x </a:t>
            </a:r>
            <a:endParaRPr kumimoji="0" sz="4400" b="1" i="0" u="none" strike="noStrike" kern="0" cap="none" spc="0" normalizeH="0" baseline="0" noProof="0">
              <a:ln>
                <a:noFill/>
              </a:ln>
              <a:solidFill>
                <a:srgbClr val="33CCFF"/>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C82EC8"/>
                </a:solidFill>
                <a:effectLst/>
                <a:uLnTx/>
                <a:uFillTx/>
                <a:latin typeface="Arial"/>
                <a:ea typeface="Arial"/>
                <a:cs typeface="Arial"/>
                <a:sym typeface="Arial"/>
              </a:rPr>
              <a:t>Gloucestershire ICB - GP Staff</a:t>
            </a:r>
            <a:endParaRPr kumimoji="0" sz="4400" b="1" i="0" u="none" strike="noStrike" kern="0" cap="none" spc="0" normalizeH="0" baseline="0" noProof="0">
              <a:ln>
                <a:noFill/>
              </a:ln>
              <a:solidFill>
                <a:srgbClr val="C82EC8"/>
              </a:solidFill>
              <a:effectLst/>
              <a:uLnTx/>
              <a:uFillTx/>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p:nvPr/>
        </p:nvSpPr>
        <p:spPr>
          <a:xfrm>
            <a:off x="720000" y="330406"/>
            <a:ext cx="10972400" cy="100132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01C8FF"/>
                </a:solidFill>
                <a:effectLst/>
                <a:uLnTx/>
                <a:uFillTx/>
                <a:latin typeface="Arial"/>
                <a:ea typeface="Arial"/>
                <a:cs typeface="Arial"/>
                <a:sym typeface="Arial"/>
              </a:rPr>
              <a:t>How do we support</a:t>
            </a:r>
            <a:r>
              <a:rPr kumimoji="0" lang="en" sz="4267" b="0" i="0" u="none" strike="noStrike" kern="0" cap="none" spc="0" normalizeH="0" baseline="0" noProof="0">
                <a:ln>
                  <a:noFill/>
                </a:ln>
                <a:solidFill>
                  <a:srgbClr val="FFFFFF"/>
                </a:solidFill>
                <a:effectLst/>
                <a:uLnTx/>
                <a:uFillTx/>
                <a:latin typeface="Arial"/>
                <a:ea typeface="Arial"/>
                <a:cs typeface="Arial"/>
                <a:sym typeface="Arial"/>
              </a:rPr>
              <a:t> </a:t>
            </a:r>
            <a:r>
              <a:rPr kumimoji="0" lang="en" sz="4267" b="1" i="0" u="none" strike="noStrike" kern="0" cap="none" spc="0" normalizeH="0" baseline="0" noProof="0">
                <a:ln>
                  <a:noFill/>
                </a:ln>
                <a:solidFill>
                  <a:srgbClr val="FFFFFF"/>
                </a:solidFill>
                <a:effectLst/>
                <a:uLnTx/>
                <a:uFillTx/>
                <a:latin typeface="Arial"/>
                <a:ea typeface="Arial"/>
                <a:cs typeface="Arial"/>
                <a:sym typeface="Arial"/>
              </a:rPr>
              <a:t>your</a:t>
            </a:r>
            <a:r>
              <a:rPr kumimoji="0" lang="en" sz="4267" b="0" i="0" u="none" strike="noStrike" kern="0" cap="none" spc="0" normalizeH="0" baseline="0" noProof="0">
                <a:ln>
                  <a:noFill/>
                </a:ln>
                <a:solidFill>
                  <a:srgbClr val="FFFFFF"/>
                </a:solidFill>
                <a:effectLst/>
                <a:uLnTx/>
                <a:uFillTx/>
                <a:latin typeface="Arial"/>
                <a:ea typeface="Arial"/>
                <a:cs typeface="Arial"/>
                <a:sym typeface="Arial"/>
              </a:rPr>
              <a:t> </a:t>
            </a:r>
            <a:r>
              <a:rPr kumimoji="0" lang="en" sz="4267" b="1" i="0" u="none" strike="noStrike" kern="0" cap="none" spc="0" normalizeH="0" baseline="0" noProof="0">
                <a:ln>
                  <a:noFill/>
                </a:ln>
                <a:solidFill>
                  <a:srgbClr val="FFFFFF"/>
                </a:solidFill>
                <a:effectLst/>
                <a:uLnTx/>
                <a:uFillTx/>
                <a:latin typeface="Arial"/>
                <a:ea typeface="Arial"/>
                <a:cs typeface="Arial"/>
                <a:sym typeface="Arial"/>
              </a:rPr>
              <a:t>wellbeing?</a:t>
            </a:r>
            <a:endParaRPr kumimoji="0" sz="4267"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9" name="Google Shape;149;p32"/>
          <p:cNvSpPr txBox="1"/>
          <p:nvPr/>
        </p:nvSpPr>
        <p:spPr>
          <a:xfrm>
            <a:off x="598302" y="1331729"/>
            <a:ext cx="7948540" cy="3968800"/>
          </a:xfrm>
          <a:prstGeom prst="rect">
            <a:avLst/>
          </a:prstGeom>
          <a:noFill/>
          <a:ln>
            <a:noFill/>
          </a:ln>
        </p:spPr>
        <p:txBody>
          <a:bodyPr spcFirstLastPara="1" wrap="square" lIns="121900" tIns="121900" rIns="121900" bIns="121900" anchor="ctr" anchorCtr="0">
            <a:noAutofit/>
          </a:bodyPr>
          <a:lstStyle/>
          <a:p>
            <a:pPr marL="609585" marR="0" lvl="0" indent="-440256" algn="l" defTabSz="1219170" rtl="0" eaLnBrk="1" fontAlgn="auto" latinLnBrk="0" hangingPunct="1">
              <a:lnSpc>
                <a:spcPct val="130000"/>
              </a:lnSpc>
              <a:spcBef>
                <a:spcPts val="0"/>
              </a:spcBef>
              <a:spcAft>
                <a:spcPts val="0"/>
              </a:spcAft>
              <a:buClr>
                <a:srgbClr val="00C8FF"/>
              </a:buClr>
              <a:buSzPts val="1200"/>
              <a:buFont typeface="Bitter"/>
              <a:buChar char="●"/>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Emotional Support 24/7/365</a:t>
            </a:r>
            <a:br>
              <a:rPr kumimoji="0" lang="en" sz="2267" b="0" i="0" u="none" strike="noStrike" kern="0" cap="none" spc="0" normalizeH="0" baseline="0" noProof="0">
                <a:ln>
                  <a:noFill/>
                </a:ln>
                <a:solidFill>
                  <a:srgbClr val="FFFFFF"/>
                </a:solidFill>
                <a:effectLst/>
                <a:uLnTx/>
                <a:uFillTx/>
                <a:latin typeface="Arial"/>
                <a:ea typeface="Arial"/>
                <a:cs typeface="Arial"/>
                <a:sym typeface="Arial"/>
              </a:rPr>
            </a:br>
            <a:r>
              <a:rPr kumimoji="0" lang="en" sz="2267" b="0" i="0" u="none" strike="noStrike" kern="0" cap="none" spc="0" normalizeH="0" baseline="0" noProof="0">
                <a:ln>
                  <a:noFill/>
                </a:ln>
                <a:solidFill>
                  <a:srgbClr val="01C8FF"/>
                </a:solidFill>
                <a:effectLst/>
                <a:uLnTx/>
                <a:uFillTx/>
                <a:latin typeface="Arial"/>
                <a:ea typeface="Arial"/>
                <a:cs typeface="Arial"/>
                <a:sym typeface="Arial"/>
              </a:rPr>
              <a:t>- In the moment support (Single Session Therapy) </a:t>
            </a:r>
            <a:endParaRPr kumimoji="0" sz="2267" b="0" i="0" u="none" strike="noStrike" kern="0" cap="none" spc="0" normalizeH="0" baseline="0" noProof="0">
              <a:ln>
                <a:noFill/>
              </a:ln>
              <a:solidFill>
                <a:srgbClr val="01C8FF"/>
              </a:solidFill>
              <a:effectLst/>
              <a:uLnTx/>
              <a:uFillTx/>
              <a:latin typeface="Arial"/>
              <a:ea typeface="Arial"/>
              <a:cs typeface="Arial"/>
              <a:sym typeface="Arial"/>
            </a:endParaRPr>
          </a:p>
          <a:p>
            <a:pPr marL="609585"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01C8FF"/>
                </a:solidFill>
                <a:effectLst/>
                <a:uLnTx/>
                <a:uFillTx/>
                <a:latin typeface="Arial"/>
                <a:ea typeface="Arial"/>
                <a:cs typeface="Arial"/>
                <a:sym typeface="Arial"/>
              </a:rPr>
              <a:t>- Discuss any home or work related issue confidentially </a:t>
            </a:r>
            <a:br>
              <a:rPr kumimoji="0" lang="en" sz="2267" b="0" i="0" u="none" strike="noStrike" kern="0" cap="none" spc="0" normalizeH="0" baseline="0" noProof="0">
                <a:ln>
                  <a:noFill/>
                </a:ln>
                <a:solidFill>
                  <a:srgbClr val="01C8FF"/>
                </a:solidFill>
                <a:effectLst/>
                <a:uLnTx/>
                <a:uFillTx/>
                <a:latin typeface="Arial"/>
                <a:ea typeface="Arial"/>
                <a:cs typeface="Arial"/>
                <a:sym typeface="Arial"/>
              </a:rPr>
            </a:br>
            <a:r>
              <a:rPr kumimoji="0" lang="en" sz="2267" b="0" i="0" u="none" strike="noStrike" kern="0" cap="none" spc="0" normalizeH="0" baseline="0" noProof="0">
                <a:ln>
                  <a:noFill/>
                </a:ln>
                <a:solidFill>
                  <a:srgbClr val="01C8FF"/>
                </a:solidFill>
                <a:effectLst/>
                <a:uLnTx/>
                <a:uFillTx/>
                <a:latin typeface="Arial"/>
                <a:ea typeface="Arial"/>
                <a:cs typeface="Arial"/>
                <a:sym typeface="Arial"/>
              </a:rPr>
              <a:t>- Unlimited access </a:t>
            </a:r>
            <a:endParaRPr kumimoji="0" sz="2267" b="0" i="0" u="none" strike="noStrike" kern="0" cap="none" spc="0" normalizeH="0" baseline="0" noProof="0">
              <a:ln>
                <a:noFill/>
              </a:ln>
              <a:solidFill>
                <a:srgbClr val="01C8FF"/>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00C8FF"/>
              </a:buClr>
              <a:buSzPts val="1200"/>
              <a:buFont typeface="Bitter"/>
              <a:buChar char="●"/>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Short-term structured counselling</a:t>
            </a:r>
            <a:br>
              <a:rPr kumimoji="0" lang="en" sz="2267" b="0" i="0" u="none" strike="noStrike" kern="0" cap="none" spc="0" normalizeH="0" baseline="0" noProof="0">
                <a:ln>
                  <a:noFill/>
                </a:ln>
                <a:solidFill>
                  <a:srgbClr val="FFFFFF"/>
                </a:solidFill>
                <a:effectLst/>
                <a:uLnTx/>
                <a:uFillTx/>
                <a:latin typeface="Arial"/>
                <a:ea typeface="Arial"/>
                <a:cs typeface="Arial"/>
                <a:sym typeface="Arial"/>
              </a:rPr>
            </a:br>
            <a:r>
              <a:rPr kumimoji="0" lang="en" sz="2267" b="0" i="0" u="none" strike="noStrike" kern="0" cap="none" spc="0" normalizeH="0" baseline="0" noProof="0">
                <a:ln>
                  <a:noFill/>
                </a:ln>
                <a:solidFill>
                  <a:srgbClr val="01C8FF"/>
                </a:solidFill>
                <a:effectLst/>
                <a:uLnTx/>
                <a:uFillTx/>
                <a:latin typeface="Arial"/>
                <a:ea typeface="Arial"/>
                <a:cs typeface="Arial"/>
                <a:sym typeface="Arial"/>
              </a:rPr>
              <a:t>-  Up to </a:t>
            </a:r>
            <a:r>
              <a:rPr kumimoji="0" lang="en" sz="2267" b="0" i="0" u="none" strike="noStrike" kern="0" cap="none" spc="0" normalizeH="0" baseline="0" noProof="0">
                <a:ln>
                  <a:noFill/>
                </a:ln>
                <a:solidFill>
                  <a:srgbClr val="01C8FF"/>
                </a:solidFill>
                <a:effectLst/>
                <a:uLnTx/>
                <a:uFillTx/>
                <a:latin typeface="Arial"/>
                <a:ea typeface="+mn-ea"/>
                <a:cs typeface="Arial"/>
                <a:sym typeface="Arial"/>
              </a:rPr>
              <a:t>6</a:t>
            </a:r>
            <a:r>
              <a:rPr kumimoji="0" lang="en" sz="2267" b="0" i="0" u="none" strike="noStrike" kern="0" cap="none" spc="0" normalizeH="0" baseline="0" noProof="0">
                <a:ln>
                  <a:noFill/>
                </a:ln>
                <a:solidFill>
                  <a:srgbClr val="01C8FF"/>
                </a:solidFill>
                <a:effectLst/>
                <a:uLnTx/>
                <a:uFillTx/>
                <a:latin typeface="Arial"/>
                <a:ea typeface="Arial"/>
                <a:cs typeface="Arial"/>
                <a:sym typeface="Arial"/>
              </a:rPr>
              <a:t> sessions via telephone, video</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00C8FF"/>
              </a:buClr>
              <a:buSzPts val="1200"/>
              <a:buFont typeface="Bitter"/>
              <a:buChar char="●"/>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Trained Information Specialists</a:t>
            </a:r>
            <a:endParaRPr kumimoji="0" sz="2267" b="1" i="0" u="none" strike="noStrike" kern="0" cap="none" spc="0" normalizeH="0" baseline="0" noProof="0">
              <a:ln>
                <a:noFill/>
              </a:ln>
              <a:solidFill>
                <a:srgbClr val="FFFFFF"/>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00C8FF"/>
              </a:buClr>
              <a:buSzPts val="1200"/>
              <a:buFont typeface="Arial"/>
              <a:buChar char="●"/>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Care first Lifestyle Website</a:t>
            </a:r>
            <a:endParaRPr kumimoji="0" sz="2267" b="1" i="0" u="none" strike="noStrike" kern="0" cap="none" spc="0" normalizeH="0" baseline="0" noProof="0">
              <a:ln>
                <a:noFill/>
              </a:ln>
              <a:solidFill>
                <a:srgbClr val="FFFFFF"/>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00C8FF"/>
              </a:buClr>
              <a:buSzPts val="1200"/>
              <a:buFont typeface="Arial"/>
              <a:buChar char="●"/>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My Possible Self mental health app  </a:t>
            </a:r>
            <a:endParaRPr kumimoji="0" sz="2267"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0" name="Google Shape;150;p32"/>
          <p:cNvSpPr/>
          <p:nvPr/>
        </p:nvSpPr>
        <p:spPr>
          <a:xfrm>
            <a:off x="133" y="5821600"/>
            <a:ext cx="12192000" cy="1036400"/>
          </a:xfrm>
          <a:prstGeom prst="rect">
            <a:avLst/>
          </a:prstGeom>
          <a:solidFill>
            <a:srgbClr val="1961A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1" name="Google Shape;151;p32"/>
          <p:cNvPicPr preferRelativeResize="0"/>
          <p:nvPr/>
        </p:nvPicPr>
        <p:blipFill rotWithShape="1">
          <a:blip r:embed="rId3">
            <a:alphaModFix/>
          </a:blip>
          <a:srcRect/>
          <a:stretch/>
        </p:blipFill>
        <p:spPr>
          <a:xfrm>
            <a:off x="10334869" y="6007435"/>
            <a:ext cx="1609033" cy="664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33"/>
          <p:cNvGrpSpPr/>
          <p:nvPr/>
        </p:nvGrpSpPr>
        <p:grpSpPr>
          <a:xfrm>
            <a:off x="0" y="0"/>
            <a:ext cx="12192000" cy="6858000"/>
            <a:chOff x="0" y="0"/>
            <a:chExt cx="12192000" cy="6858000"/>
          </a:xfrm>
        </p:grpSpPr>
        <p:pic>
          <p:nvPicPr>
            <p:cNvPr id="157" name="Google Shape;157;p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8" name="Google Shape;158;p33"/>
            <p:cNvSpPr/>
            <p:nvPr/>
          </p:nvSpPr>
          <p:spPr>
            <a:xfrm>
              <a:off x="724619" y="370936"/>
              <a:ext cx="11024558" cy="5520906"/>
            </a:xfrm>
            <a:prstGeom prst="rect">
              <a:avLst/>
            </a:prstGeom>
            <a:solidFill>
              <a:srgbClr val="01C8FF"/>
            </a:solidFill>
            <a:ln w="12700" cap="flat" cmpd="sng">
              <a:solidFill>
                <a:srgbClr val="01C8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467" b="0" i="0" u="none" strike="noStrike" kern="0" cap="none" spc="0" normalizeH="0" baseline="0" noProof="0">
                <a:ln>
                  <a:noFill/>
                </a:ln>
                <a:solidFill>
                  <a:srgbClr val="FFFFFF"/>
                </a:solidFill>
                <a:effectLst/>
                <a:uLnTx/>
                <a:uFillTx/>
                <a:latin typeface="Cambria"/>
                <a:ea typeface="Cambria"/>
                <a:cs typeface="Cambria"/>
                <a:sym typeface="Cambria"/>
              </a:endParaRPr>
            </a:p>
          </p:txBody>
        </p:sp>
      </p:grpSp>
      <p:sp>
        <p:nvSpPr>
          <p:cNvPr id="159" name="Google Shape;159;p33"/>
          <p:cNvSpPr/>
          <p:nvPr/>
        </p:nvSpPr>
        <p:spPr>
          <a:xfrm>
            <a:off x="724619" y="1216432"/>
            <a:ext cx="10371828" cy="1016304"/>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002060"/>
                </a:solidFill>
                <a:effectLst/>
                <a:uLnTx/>
                <a:uFillTx/>
                <a:latin typeface="Arial"/>
                <a:ea typeface="Arial"/>
                <a:cs typeface="Arial"/>
                <a:sym typeface="Arial"/>
              </a:rPr>
              <a:t>Knowing </a:t>
            </a:r>
            <a:r>
              <a:rPr kumimoji="0" lang="en" sz="2133" b="0" i="0" u="none" strike="noStrike" kern="0" cap="none" spc="0" normalizeH="0" baseline="0" noProof="0">
                <a:ln>
                  <a:noFill/>
                </a:ln>
                <a:solidFill>
                  <a:srgbClr val="FFFFFF"/>
                </a:solidFill>
                <a:effectLst/>
                <a:uLnTx/>
                <a:uFillTx/>
                <a:latin typeface="Arial"/>
                <a:ea typeface="Arial"/>
                <a:cs typeface="Arial"/>
                <a:sym typeface="Arial"/>
              </a:rPr>
              <a:t>what to expect </a:t>
            </a:r>
            <a:r>
              <a:rPr kumimoji="0" lang="en" sz="2133" b="0" i="0" u="none" strike="noStrike" kern="0" cap="none" spc="0" normalizeH="0" baseline="0" noProof="0">
                <a:ln>
                  <a:noFill/>
                </a:ln>
                <a:solidFill>
                  <a:srgbClr val="002060"/>
                </a:solidFill>
                <a:effectLst/>
                <a:uLnTx/>
                <a:uFillTx/>
                <a:latin typeface="Arial"/>
                <a:ea typeface="Arial"/>
                <a:cs typeface="Arial"/>
                <a:sym typeface="Arial"/>
              </a:rPr>
              <a:t>when you reach out can help you to build the confidence to make contact….</a:t>
            </a:r>
            <a:endParaRPr kumimoji="0" sz="2133"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160" name="Google Shape;160;p33"/>
          <p:cNvSpPr txBox="1"/>
          <p:nvPr/>
        </p:nvSpPr>
        <p:spPr>
          <a:xfrm>
            <a:off x="724619" y="370936"/>
            <a:ext cx="9351035" cy="769401"/>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002060"/>
                </a:solidFill>
                <a:effectLst/>
                <a:uLnTx/>
                <a:uFillTx/>
                <a:latin typeface="Arial"/>
                <a:ea typeface="Arial"/>
                <a:cs typeface="Arial"/>
                <a:sym typeface="Arial"/>
              </a:rPr>
              <a:t>User </a:t>
            </a:r>
            <a:r>
              <a:rPr kumimoji="0" lang="en" sz="4400" b="1" i="0" u="none" strike="noStrike" kern="0" cap="none" spc="0" normalizeH="0" baseline="0" noProof="0">
                <a:ln>
                  <a:noFill/>
                </a:ln>
                <a:solidFill>
                  <a:srgbClr val="FFFFFF"/>
                </a:solidFill>
                <a:effectLst/>
                <a:uLnTx/>
                <a:uFillTx/>
                <a:latin typeface="Arial"/>
                <a:ea typeface="Arial"/>
                <a:cs typeface="Arial"/>
                <a:sym typeface="Arial"/>
              </a:rPr>
              <a:t>Experience</a:t>
            </a:r>
            <a:endParaRPr kumimoji="0" sz="4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61" name="Google Shape;161;p33"/>
          <p:cNvGrpSpPr/>
          <p:nvPr/>
        </p:nvGrpSpPr>
        <p:grpSpPr>
          <a:xfrm>
            <a:off x="350011" y="2335380"/>
            <a:ext cx="11492171" cy="2550157"/>
            <a:chOff x="94813" y="516445"/>
            <a:chExt cx="11492171" cy="2550158"/>
          </a:xfrm>
        </p:grpSpPr>
        <p:sp>
          <p:nvSpPr>
            <p:cNvPr id="162" name="Google Shape;162;p33"/>
            <p:cNvSpPr/>
            <p:nvPr/>
          </p:nvSpPr>
          <p:spPr>
            <a:xfrm>
              <a:off x="9783496" y="890110"/>
              <a:ext cx="1803488" cy="1803145"/>
            </a:xfrm>
            <a:prstGeom prst="ellipse">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33"/>
            <p:cNvSpPr/>
            <p:nvPr/>
          </p:nvSpPr>
          <p:spPr>
            <a:xfrm>
              <a:off x="9844224" y="950225"/>
              <a:ext cx="1683179" cy="1682914"/>
            </a:xfrm>
            <a:prstGeom prst="ellipse">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33"/>
            <p:cNvSpPr txBox="1"/>
            <p:nvPr/>
          </p:nvSpPr>
          <p:spPr>
            <a:xfrm>
              <a:off x="10084842"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Start solution focused sessions </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33"/>
            <p:cNvSpPr/>
            <p:nvPr/>
          </p:nvSpPr>
          <p:spPr>
            <a:xfrm rot="2700000">
              <a:off x="7920554" y="889907"/>
              <a:ext cx="1803234" cy="1803234"/>
            </a:xfrm>
            <a:prstGeom prst="teardrop">
              <a:avLst>
                <a:gd name="adj" fmla="val 100000"/>
              </a:avLst>
            </a:prstGeom>
            <a:gradFill>
              <a:gsLst>
                <a:gs pos="0">
                  <a:srgbClr val="5EABC4"/>
                </a:gs>
                <a:gs pos="50000">
                  <a:srgbClr val="3CA5C3"/>
                </a:gs>
                <a:gs pos="100000">
                  <a:srgbClr val="2E94B3"/>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33"/>
            <p:cNvSpPr/>
            <p:nvPr/>
          </p:nvSpPr>
          <p:spPr>
            <a:xfrm>
              <a:off x="7981154" y="950225"/>
              <a:ext cx="1683179" cy="1682914"/>
            </a:xfrm>
            <a:prstGeom prst="ellipse">
              <a:avLst/>
            </a:prstGeom>
            <a:solidFill>
              <a:schemeClr val="lt1">
                <a:alpha val="89803"/>
              </a:schemeClr>
            </a:solidFill>
            <a:ln w="9525" cap="flat" cmpd="sng">
              <a:solidFill>
                <a:srgbClr val="43A2BE"/>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33"/>
            <p:cNvSpPr txBox="1"/>
            <p:nvPr/>
          </p:nvSpPr>
          <p:spPr>
            <a:xfrm>
              <a:off x="8221772"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Referral for structured counselling </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33"/>
            <p:cNvSpPr/>
            <p:nvPr/>
          </p:nvSpPr>
          <p:spPr>
            <a:xfrm rot="2700000">
              <a:off x="6057484" y="889907"/>
              <a:ext cx="1803234" cy="1803234"/>
            </a:xfrm>
            <a:prstGeom prst="teardrop">
              <a:avLst>
                <a:gd name="adj" fmla="val 100000"/>
              </a:avLst>
            </a:prstGeom>
            <a:gradFill>
              <a:gsLst>
                <a:gs pos="0">
                  <a:srgbClr val="5DC2AF"/>
                </a:gs>
                <a:gs pos="50000">
                  <a:srgbClr val="3CBFA8"/>
                </a:gs>
                <a:gs pos="100000">
                  <a:srgbClr val="30AE97"/>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33"/>
            <p:cNvSpPr/>
            <p:nvPr/>
          </p:nvSpPr>
          <p:spPr>
            <a:xfrm>
              <a:off x="6118084" y="950225"/>
              <a:ext cx="1683179" cy="1682914"/>
            </a:xfrm>
            <a:prstGeom prst="ellipse">
              <a:avLst/>
            </a:prstGeom>
            <a:solidFill>
              <a:schemeClr val="lt1">
                <a:alpha val="89803"/>
              </a:schemeClr>
            </a:solidFill>
            <a:ln w="9525" cap="flat" cmpd="sng">
              <a:solidFill>
                <a:srgbClr val="43BAA5"/>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33"/>
            <p:cNvSpPr txBox="1"/>
            <p:nvPr/>
          </p:nvSpPr>
          <p:spPr>
            <a:xfrm>
              <a:off x="6358702"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Clinical assessment (if appropriate) </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33"/>
            <p:cNvSpPr/>
            <p:nvPr/>
          </p:nvSpPr>
          <p:spPr>
            <a:xfrm rot="2700000">
              <a:off x="4194414" y="889907"/>
              <a:ext cx="1803234" cy="1803234"/>
            </a:xfrm>
            <a:prstGeom prst="teardrop">
              <a:avLst>
                <a:gd name="adj" fmla="val 100000"/>
              </a:avLst>
            </a:prstGeom>
            <a:gradFill>
              <a:gsLst>
                <a:gs pos="0">
                  <a:srgbClr val="5DBE82"/>
                </a:gs>
                <a:gs pos="50000">
                  <a:srgbClr val="3DBA71"/>
                </a:gs>
                <a:gs pos="100000">
                  <a:srgbClr val="31A962"/>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33"/>
            <p:cNvSpPr/>
            <p:nvPr/>
          </p:nvSpPr>
          <p:spPr>
            <a:xfrm>
              <a:off x="4255015" y="950225"/>
              <a:ext cx="1683179" cy="1682914"/>
            </a:xfrm>
            <a:prstGeom prst="ellipse">
              <a:avLst/>
            </a:prstGeom>
            <a:solidFill>
              <a:schemeClr val="lt1">
                <a:alpha val="89803"/>
              </a:schemeClr>
            </a:solidFill>
            <a:ln w="9525" cap="flat" cmpd="sng">
              <a:solidFill>
                <a:srgbClr val="44B573"/>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33"/>
            <p:cNvSpPr txBox="1"/>
            <p:nvPr/>
          </p:nvSpPr>
          <p:spPr>
            <a:xfrm>
              <a:off x="4494487"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Call back for further ad-hoc support</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33"/>
            <p:cNvSpPr/>
            <p:nvPr/>
          </p:nvSpPr>
          <p:spPr>
            <a:xfrm rot="2700000">
              <a:off x="2331345" y="889907"/>
              <a:ext cx="1803234" cy="1803234"/>
            </a:xfrm>
            <a:prstGeom prst="teardrop">
              <a:avLst>
                <a:gd name="adj" fmla="val 100000"/>
              </a:avLst>
            </a:prstGeom>
            <a:gradFill>
              <a:gsLst>
                <a:gs pos="0">
                  <a:srgbClr val="5FB95F"/>
                </a:gs>
                <a:gs pos="50000">
                  <a:srgbClr val="40B440"/>
                </a:gs>
                <a:gs pos="100000">
                  <a:srgbClr val="33A333"/>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33"/>
            <p:cNvSpPr/>
            <p:nvPr/>
          </p:nvSpPr>
          <p:spPr>
            <a:xfrm>
              <a:off x="2391945" y="950225"/>
              <a:ext cx="1683179" cy="1682914"/>
            </a:xfrm>
            <a:prstGeom prst="ellipse">
              <a:avLst/>
            </a:prstGeom>
            <a:solidFill>
              <a:schemeClr val="lt1">
                <a:alpha val="89803"/>
              </a:schemeClr>
            </a:solidFill>
            <a:ln w="9525" cap="flat" cmpd="sng">
              <a:solidFill>
                <a:srgbClr val="46AF46"/>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33"/>
            <p:cNvSpPr txBox="1"/>
            <p:nvPr/>
          </p:nvSpPr>
          <p:spPr>
            <a:xfrm>
              <a:off x="2631417"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Period of reflection</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33"/>
            <p:cNvSpPr/>
            <p:nvPr/>
          </p:nvSpPr>
          <p:spPr>
            <a:xfrm rot="2700000">
              <a:off x="468275" y="889907"/>
              <a:ext cx="1803234" cy="1803234"/>
            </a:xfrm>
            <a:prstGeom prst="teardrop">
              <a:avLst>
                <a:gd name="adj" fmla="val 100000"/>
              </a:avLst>
            </a:prstGeom>
            <a:gradFill>
              <a:gsLst>
                <a:gs pos="0">
                  <a:srgbClr val="7EB45F"/>
                </a:gs>
                <a:gs pos="50000">
                  <a:srgbClr val="6EAE41"/>
                </a:gs>
                <a:gs pos="100000">
                  <a:srgbClr val="5F9E35"/>
                </a:gs>
              </a:gsLst>
              <a:lin ang="5400000" scaled="0"/>
            </a:gradFill>
            <a:ln>
              <a:noFill/>
            </a:ln>
            <a:effectLst>
              <a:outerShdw blurRad="57150" dist="19050" dir="5400000" algn="ctr" rotWithShape="0">
                <a:srgbClr val="000000">
                  <a:alpha val="62745"/>
                </a:srgbClr>
              </a:outerShdw>
            </a:effectLst>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33"/>
            <p:cNvSpPr/>
            <p:nvPr/>
          </p:nvSpPr>
          <p:spPr>
            <a:xfrm>
              <a:off x="527730" y="950225"/>
              <a:ext cx="1683179" cy="1682914"/>
            </a:xfrm>
            <a:prstGeom prst="ellipse">
              <a:avLst/>
            </a:prstGeom>
            <a:solidFill>
              <a:schemeClr val="lt1">
                <a:alpha val="89803"/>
              </a:schemeClr>
            </a:solidFill>
            <a:ln w="9525" cap="flat" cmpd="sng">
              <a:solidFill>
                <a:srgbClr val="6FAA47"/>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33"/>
            <p:cNvSpPr txBox="1"/>
            <p:nvPr/>
          </p:nvSpPr>
          <p:spPr>
            <a:xfrm>
              <a:off x="768347" y="1190687"/>
              <a:ext cx="1201943" cy="1201991"/>
            </a:xfrm>
            <a:prstGeom prst="rect">
              <a:avLst/>
            </a:prstGeom>
            <a:noFill/>
            <a:ln>
              <a:noFill/>
            </a:ln>
          </p:spPr>
          <p:txBody>
            <a:bodyPr spcFirstLastPara="1" wrap="square" lIns="16500" tIns="16500" rIns="16500" bIns="165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Calibri"/>
                  <a:ea typeface="Calibri"/>
                  <a:cs typeface="Calibri"/>
                  <a:sym typeface="Calibri"/>
                </a:rPr>
                <a:t>Speak with emotional support counsellor / practical advice specialist </a:t>
              </a:r>
              <a:endParaRPr kumimoji="0" sz="1333"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0" name="Google Shape;180;p33"/>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1" name="Google Shape;181;p33"/>
          <p:cNvPicPr preferRelativeResize="0"/>
          <p:nvPr/>
        </p:nvPicPr>
        <p:blipFill rotWithShape="1">
          <a:blip r:embed="rId4">
            <a:alphaModFix/>
          </a:blip>
          <a:srcRect/>
          <a:stretch/>
        </p:blipFill>
        <p:spPr>
          <a:xfrm>
            <a:off x="10334869" y="6007435"/>
            <a:ext cx="1609033" cy="6647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4"/>
          <p:cNvPicPr preferRelativeResize="0"/>
          <p:nvPr/>
        </p:nvPicPr>
        <p:blipFill rotWithShape="1">
          <a:blip r:embed="rId3">
            <a:alphaModFix/>
          </a:blip>
          <a:srcRect t="1497"/>
          <a:stretch/>
        </p:blipFill>
        <p:spPr>
          <a:xfrm>
            <a:off x="134" y="1"/>
            <a:ext cx="12192133" cy="6857999"/>
          </a:xfrm>
          <a:prstGeom prst="rect">
            <a:avLst/>
          </a:prstGeom>
          <a:noFill/>
          <a:ln>
            <a:noFill/>
          </a:ln>
        </p:spPr>
      </p:pic>
      <p:sp>
        <p:nvSpPr>
          <p:cNvPr id="187" name="Google Shape;187;p34"/>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8" name="Google Shape;188;p34"/>
          <p:cNvPicPr preferRelativeResize="0"/>
          <p:nvPr/>
        </p:nvPicPr>
        <p:blipFill rotWithShape="1">
          <a:blip r:embed="rId4">
            <a:alphaModFix/>
          </a:blip>
          <a:srcRect/>
          <a:stretch/>
        </p:blipFill>
        <p:spPr>
          <a:xfrm>
            <a:off x="10334869" y="6007435"/>
            <a:ext cx="1609033" cy="664733"/>
          </a:xfrm>
          <a:prstGeom prst="rect">
            <a:avLst/>
          </a:prstGeom>
          <a:noFill/>
          <a:ln>
            <a:noFill/>
          </a:ln>
        </p:spPr>
      </p:pic>
      <p:sp>
        <p:nvSpPr>
          <p:cNvPr id="189" name="Google Shape;189;p34"/>
          <p:cNvSpPr txBox="1"/>
          <p:nvPr/>
        </p:nvSpPr>
        <p:spPr>
          <a:xfrm>
            <a:off x="720000" y="283687"/>
            <a:ext cx="10154400" cy="10721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667" b="1" i="0" u="none" strike="noStrike" kern="0" cap="none" spc="0" normalizeH="0" baseline="0" noProof="0">
                <a:ln>
                  <a:noFill/>
                </a:ln>
                <a:solidFill>
                  <a:srgbClr val="002653"/>
                </a:solidFill>
                <a:effectLst/>
                <a:uLnTx/>
                <a:uFillTx/>
                <a:latin typeface="Arial"/>
                <a:ea typeface="Arial"/>
                <a:cs typeface="Arial"/>
                <a:sym typeface="Arial"/>
              </a:rPr>
              <a:t>Our </a:t>
            </a:r>
            <a:r>
              <a:rPr kumimoji="0" lang="en" sz="4667" b="1" i="0" u="none" strike="noStrike" kern="0" cap="none" spc="0" normalizeH="0" baseline="0" noProof="0">
                <a:ln>
                  <a:noFill/>
                </a:ln>
                <a:solidFill>
                  <a:srgbClr val="1961AC"/>
                </a:solidFill>
                <a:effectLst/>
                <a:uLnTx/>
                <a:uFillTx/>
                <a:latin typeface="Arial"/>
                <a:ea typeface="Arial"/>
                <a:cs typeface="Arial"/>
                <a:sym typeface="Arial"/>
              </a:rPr>
              <a:t>Information Specialist Team</a:t>
            </a:r>
            <a:endParaRPr kumimoji="0" sz="4667" b="1" i="0" u="none" strike="noStrike" kern="0" cap="none" spc="0" normalizeH="0" baseline="0" noProof="0">
              <a:ln>
                <a:noFill/>
              </a:ln>
              <a:solidFill>
                <a:srgbClr val="1961AC"/>
              </a:solidFill>
              <a:effectLst/>
              <a:uLnTx/>
              <a:uFillTx/>
              <a:latin typeface="Arial"/>
              <a:ea typeface="Arial"/>
              <a:cs typeface="Arial"/>
              <a:sym typeface="Arial"/>
            </a:endParaRPr>
          </a:p>
        </p:txBody>
      </p:sp>
      <p:sp>
        <p:nvSpPr>
          <p:cNvPr id="190" name="Google Shape;190;p34"/>
          <p:cNvSpPr txBox="1"/>
          <p:nvPr/>
        </p:nvSpPr>
        <p:spPr>
          <a:xfrm>
            <a:off x="637733" y="1367533"/>
            <a:ext cx="9329600" cy="748800"/>
          </a:xfrm>
          <a:prstGeom prst="rect">
            <a:avLst/>
          </a:prstGeom>
          <a:noFill/>
          <a:ln>
            <a:noFill/>
          </a:ln>
        </p:spPr>
        <p:txBody>
          <a:bodyPr spcFirstLastPara="1" wrap="square" lIns="121900" tIns="121900" rIns="121900" bIns="121900" anchor="ctr" anchorCtr="0">
            <a:noAutofit/>
          </a:bodyPr>
          <a:lstStyle/>
          <a:p>
            <a:pPr marL="609585" marR="0" lvl="0" indent="-507987" algn="l" defTabSz="1219170" rtl="0" eaLnBrk="1" fontAlgn="auto" latinLnBrk="0" hangingPunct="1">
              <a:lnSpc>
                <a:spcPct val="115000"/>
              </a:lnSpc>
              <a:spcBef>
                <a:spcPts val="0"/>
              </a:spcBef>
              <a:spcAft>
                <a:spcPts val="0"/>
              </a:spcAft>
              <a:buClr>
                <a:srgbClr val="C5009A"/>
              </a:buClr>
              <a:buSzPts val="1800"/>
              <a:buFont typeface="Bitter"/>
              <a:buChar char="●"/>
              <a:tabLst/>
              <a:defRPr/>
            </a:pPr>
            <a:r>
              <a:rPr kumimoji="0" lang="en" sz="3200" b="1" i="0" u="none" strike="noStrike" kern="0" cap="none" spc="0" normalizeH="0" baseline="0" noProof="0">
                <a:ln>
                  <a:noFill/>
                </a:ln>
                <a:solidFill>
                  <a:srgbClr val="002653"/>
                </a:solidFill>
                <a:effectLst/>
                <a:uLnTx/>
                <a:uFillTx/>
                <a:latin typeface="Arial"/>
                <a:ea typeface="Arial"/>
                <a:cs typeface="Arial"/>
                <a:sym typeface="Arial"/>
              </a:rPr>
              <a:t>Citizens Advice Bureau</a:t>
            </a:r>
            <a:r>
              <a:rPr kumimoji="0" lang="en" sz="3200" b="0" i="0" u="none" strike="noStrike" kern="0" cap="none" spc="0" normalizeH="0" baseline="0" noProof="0">
                <a:ln>
                  <a:noFill/>
                </a:ln>
                <a:solidFill>
                  <a:srgbClr val="002653"/>
                </a:solidFill>
                <a:effectLst/>
                <a:uLnTx/>
                <a:uFillTx/>
                <a:latin typeface="Arial"/>
                <a:ea typeface="Arial"/>
                <a:cs typeface="Arial"/>
                <a:sym typeface="Arial"/>
              </a:rPr>
              <a:t> trained specialists</a:t>
            </a:r>
            <a:endParaRPr kumimoji="0" sz="2133" b="0" i="0" u="none" strike="noStrike" kern="0" cap="none" spc="0" normalizeH="0" baseline="0" noProof="0">
              <a:ln>
                <a:noFill/>
              </a:ln>
              <a:solidFill>
                <a:srgbClr val="1961AC"/>
              </a:solidFill>
              <a:effectLst/>
              <a:uLnTx/>
              <a:uFillTx/>
              <a:latin typeface="Arial"/>
              <a:ea typeface="Arial"/>
              <a:cs typeface="Arial"/>
              <a:sym typeface="Arial"/>
            </a:endParaRPr>
          </a:p>
        </p:txBody>
      </p:sp>
      <p:sp>
        <p:nvSpPr>
          <p:cNvPr id="191" name="Google Shape;191;p34"/>
          <p:cNvSpPr txBox="1"/>
          <p:nvPr/>
        </p:nvSpPr>
        <p:spPr>
          <a:xfrm>
            <a:off x="637733" y="2365167"/>
            <a:ext cx="9191200" cy="748800"/>
          </a:xfrm>
          <a:prstGeom prst="rect">
            <a:avLst/>
          </a:prstGeom>
          <a:noFill/>
          <a:ln>
            <a:noFill/>
          </a:ln>
        </p:spPr>
        <p:txBody>
          <a:bodyPr spcFirstLastPara="1" wrap="square" lIns="121900" tIns="121900" rIns="121900" bIns="121900" anchor="ctr" anchorCtr="0">
            <a:noAutofit/>
          </a:bodyPr>
          <a:lstStyle/>
          <a:p>
            <a:pPr marL="609585" marR="0" lvl="0" indent="-507987" algn="l" defTabSz="1219170" rtl="0" eaLnBrk="1" fontAlgn="auto" latinLnBrk="0" hangingPunct="1">
              <a:lnSpc>
                <a:spcPct val="115000"/>
              </a:lnSpc>
              <a:spcBef>
                <a:spcPts val="0"/>
              </a:spcBef>
              <a:spcAft>
                <a:spcPts val="0"/>
              </a:spcAft>
              <a:buClr>
                <a:srgbClr val="C5009A"/>
              </a:buClr>
              <a:buSzPts val="1800"/>
              <a:buFont typeface="Bitter"/>
              <a:buChar char="●"/>
              <a:tabLst/>
              <a:defRPr/>
            </a:pPr>
            <a:r>
              <a:rPr kumimoji="0" lang="en" sz="3200" b="1" i="0" u="none" strike="noStrike" kern="0" cap="none" spc="0" normalizeH="0" baseline="0" noProof="0">
                <a:ln>
                  <a:noFill/>
                </a:ln>
                <a:solidFill>
                  <a:srgbClr val="002653"/>
                </a:solidFill>
                <a:effectLst/>
                <a:uLnTx/>
                <a:uFillTx/>
                <a:latin typeface="Arial"/>
                <a:ea typeface="Arial"/>
                <a:cs typeface="Arial"/>
                <a:sym typeface="Arial"/>
              </a:rPr>
              <a:t>Wide range</a:t>
            </a:r>
            <a:r>
              <a:rPr kumimoji="0" lang="en" sz="3200" b="0" i="0" u="none" strike="noStrike" kern="0" cap="none" spc="0" normalizeH="0" baseline="0" noProof="0">
                <a:ln>
                  <a:noFill/>
                </a:ln>
                <a:solidFill>
                  <a:srgbClr val="002653"/>
                </a:solidFill>
                <a:effectLst/>
                <a:uLnTx/>
                <a:uFillTx/>
                <a:latin typeface="Arial"/>
                <a:ea typeface="Arial"/>
                <a:cs typeface="Arial"/>
                <a:sym typeface="Arial"/>
              </a:rPr>
              <a:t> of issues covered including legal, family matters, and probate</a:t>
            </a:r>
            <a:endParaRPr kumimoji="0" sz="2133" b="0" i="0" u="none" strike="noStrike" kern="0" cap="none" spc="0" normalizeH="0" baseline="0" noProof="0">
              <a:ln>
                <a:noFill/>
              </a:ln>
              <a:solidFill>
                <a:srgbClr val="002653"/>
              </a:solidFill>
              <a:effectLst/>
              <a:uLnTx/>
              <a:uFillTx/>
              <a:latin typeface="Arial"/>
              <a:ea typeface="Arial"/>
              <a:cs typeface="Arial"/>
              <a:sym typeface="Arial"/>
            </a:endParaRPr>
          </a:p>
        </p:txBody>
      </p:sp>
      <p:sp>
        <p:nvSpPr>
          <p:cNvPr id="192" name="Google Shape;192;p34"/>
          <p:cNvSpPr txBox="1"/>
          <p:nvPr/>
        </p:nvSpPr>
        <p:spPr>
          <a:xfrm>
            <a:off x="637733" y="3362811"/>
            <a:ext cx="7138400" cy="748800"/>
          </a:xfrm>
          <a:prstGeom prst="rect">
            <a:avLst/>
          </a:prstGeom>
          <a:noFill/>
          <a:ln>
            <a:noFill/>
          </a:ln>
        </p:spPr>
        <p:txBody>
          <a:bodyPr spcFirstLastPara="1" wrap="square" lIns="121900" tIns="121900" rIns="121900" bIns="121900" anchor="ctr" anchorCtr="0">
            <a:noAutofit/>
          </a:bodyPr>
          <a:lstStyle/>
          <a:p>
            <a:pPr marL="609585" marR="0" lvl="0" indent="-507987" algn="l" defTabSz="1219170" rtl="0" eaLnBrk="1" fontAlgn="auto" latinLnBrk="0" hangingPunct="1">
              <a:lnSpc>
                <a:spcPct val="115000"/>
              </a:lnSpc>
              <a:spcBef>
                <a:spcPts val="0"/>
              </a:spcBef>
              <a:spcAft>
                <a:spcPts val="0"/>
              </a:spcAft>
              <a:buClr>
                <a:srgbClr val="C5009A"/>
              </a:buClr>
              <a:buSzPts val="1800"/>
              <a:buFont typeface="Bitter"/>
              <a:buChar char="●"/>
              <a:tabLst/>
              <a:defRPr/>
            </a:pPr>
            <a:r>
              <a:rPr kumimoji="0" lang="en" sz="3200" b="1" i="0" u="none" strike="noStrike" kern="0" cap="none" spc="0" normalizeH="0" baseline="0" noProof="0">
                <a:ln>
                  <a:noFill/>
                </a:ln>
                <a:solidFill>
                  <a:srgbClr val="002653"/>
                </a:solidFill>
                <a:effectLst/>
                <a:uLnTx/>
                <a:uFillTx/>
                <a:latin typeface="Arial"/>
                <a:ea typeface="Arial"/>
                <a:cs typeface="Arial"/>
                <a:sym typeface="Arial"/>
              </a:rPr>
              <a:t>Practical advice </a:t>
            </a:r>
            <a:r>
              <a:rPr kumimoji="0" lang="en" sz="3200" b="0" i="0" u="none" strike="noStrike" kern="0" cap="none" spc="0" normalizeH="0" baseline="0" noProof="0">
                <a:ln>
                  <a:noFill/>
                </a:ln>
                <a:solidFill>
                  <a:srgbClr val="002653"/>
                </a:solidFill>
                <a:effectLst/>
                <a:uLnTx/>
                <a:uFillTx/>
                <a:latin typeface="Arial"/>
                <a:ea typeface="Arial"/>
                <a:cs typeface="Arial"/>
                <a:sym typeface="Arial"/>
              </a:rPr>
              <a:t>and signposting</a:t>
            </a:r>
            <a:endParaRPr kumimoji="0" sz="3200" b="0" i="0" u="none" strike="noStrike" kern="0" cap="none" spc="0" normalizeH="0" baseline="0" noProof="0">
              <a:ln>
                <a:noFill/>
              </a:ln>
              <a:solidFill>
                <a:srgbClr val="002653"/>
              </a:solidFill>
              <a:effectLst/>
              <a:uLnTx/>
              <a:uFillTx/>
              <a:latin typeface="Arial"/>
              <a:ea typeface="Arial"/>
              <a:cs typeface="Arial"/>
              <a:sym typeface="Arial"/>
            </a:endParaRPr>
          </a:p>
        </p:txBody>
      </p:sp>
      <p:sp>
        <p:nvSpPr>
          <p:cNvPr id="193" name="Google Shape;193;p34"/>
          <p:cNvSpPr txBox="1"/>
          <p:nvPr/>
        </p:nvSpPr>
        <p:spPr>
          <a:xfrm>
            <a:off x="637733" y="4360428"/>
            <a:ext cx="7138400" cy="748800"/>
          </a:xfrm>
          <a:prstGeom prst="rect">
            <a:avLst/>
          </a:prstGeom>
          <a:noFill/>
          <a:ln>
            <a:noFill/>
          </a:ln>
        </p:spPr>
        <p:txBody>
          <a:bodyPr spcFirstLastPara="1" wrap="square" lIns="121900" tIns="121900" rIns="121900" bIns="121900" anchor="ctr" anchorCtr="0">
            <a:noAutofit/>
          </a:bodyPr>
          <a:lstStyle/>
          <a:p>
            <a:pPr marL="609585" marR="0" lvl="0" indent="-507987" algn="l" defTabSz="1219170" rtl="0" eaLnBrk="1" fontAlgn="auto" latinLnBrk="0" hangingPunct="1">
              <a:lnSpc>
                <a:spcPct val="115000"/>
              </a:lnSpc>
              <a:spcBef>
                <a:spcPts val="0"/>
              </a:spcBef>
              <a:spcAft>
                <a:spcPts val="0"/>
              </a:spcAft>
              <a:buClr>
                <a:srgbClr val="C5009A"/>
              </a:buClr>
              <a:buSzPts val="1800"/>
              <a:buFont typeface="Bitter"/>
              <a:buChar char="●"/>
              <a:tabLst/>
              <a:defRPr/>
            </a:pPr>
            <a:r>
              <a:rPr kumimoji="0" lang="en" sz="3200" b="1" i="0" u="none" strike="noStrike" kern="0" cap="none" spc="0" normalizeH="0" baseline="0" noProof="0">
                <a:ln>
                  <a:noFill/>
                </a:ln>
                <a:solidFill>
                  <a:srgbClr val="002653"/>
                </a:solidFill>
                <a:effectLst/>
                <a:uLnTx/>
                <a:uFillTx/>
                <a:latin typeface="Arial"/>
                <a:ea typeface="Arial"/>
                <a:cs typeface="Arial"/>
                <a:sym typeface="Arial"/>
              </a:rPr>
              <a:t>Save time searching Google and speak with a real person</a:t>
            </a:r>
            <a:endParaRPr kumimoji="0" sz="3200" b="0" i="0" u="none" strike="noStrike" kern="0" cap="none" spc="0" normalizeH="0" baseline="0" noProof="0">
              <a:ln>
                <a:noFill/>
              </a:ln>
              <a:solidFill>
                <a:srgbClr val="002653"/>
              </a:solidFill>
              <a:effectLst/>
              <a:uLnTx/>
              <a:uFillTx/>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9" name="Google Shape;199;p35"/>
          <p:cNvPicPr preferRelativeResize="0"/>
          <p:nvPr/>
        </p:nvPicPr>
        <p:blipFill rotWithShape="1">
          <a:blip r:embed="rId3">
            <a:alphaModFix/>
          </a:blip>
          <a:srcRect/>
          <a:stretch/>
        </p:blipFill>
        <p:spPr>
          <a:xfrm>
            <a:off x="10334869" y="6007435"/>
            <a:ext cx="1609033" cy="664733"/>
          </a:xfrm>
          <a:prstGeom prst="rect">
            <a:avLst/>
          </a:prstGeom>
          <a:noFill/>
          <a:ln>
            <a:noFill/>
          </a:ln>
        </p:spPr>
      </p:pic>
      <p:sp>
        <p:nvSpPr>
          <p:cNvPr id="200" name="Google Shape;200;p35"/>
          <p:cNvSpPr txBox="1"/>
          <p:nvPr/>
        </p:nvSpPr>
        <p:spPr>
          <a:xfrm>
            <a:off x="720000" y="283687"/>
            <a:ext cx="10154400" cy="10721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667" b="1" i="0" u="none" strike="noStrike" kern="0" cap="none" spc="0" normalizeH="0" baseline="0" noProof="0">
                <a:ln>
                  <a:noFill/>
                </a:ln>
                <a:solidFill>
                  <a:srgbClr val="C82EC8"/>
                </a:solidFill>
                <a:effectLst/>
                <a:uLnTx/>
                <a:uFillTx/>
                <a:latin typeface="Arial"/>
                <a:ea typeface="Arial"/>
                <a:cs typeface="Arial"/>
                <a:sym typeface="Arial"/>
              </a:rPr>
              <a:t>Financial Wellbeing </a:t>
            </a:r>
            <a:r>
              <a:rPr kumimoji="0" lang="en" sz="4667" b="1" i="0" u="none" strike="noStrike" kern="0" cap="none" spc="0" normalizeH="0" baseline="0" noProof="0">
                <a:ln>
                  <a:noFill/>
                </a:ln>
                <a:solidFill>
                  <a:srgbClr val="002653"/>
                </a:solidFill>
                <a:effectLst/>
                <a:uLnTx/>
                <a:uFillTx/>
                <a:latin typeface="Arial"/>
                <a:ea typeface="Arial"/>
                <a:cs typeface="Arial"/>
                <a:sym typeface="Arial"/>
              </a:rPr>
              <a:t>Support </a:t>
            </a:r>
            <a:endParaRPr kumimoji="0" sz="4667" b="1" i="0" u="none" strike="noStrike" kern="0" cap="none" spc="0" normalizeH="0" baseline="0" noProof="0">
              <a:ln>
                <a:noFill/>
              </a:ln>
              <a:solidFill>
                <a:srgbClr val="1961AC"/>
              </a:solidFill>
              <a:effectLst/>
              <a:uLnTx/>
              <a:uFillTx/>
              <a:latin typeface="Arial"/>
              <a:ea typeface="Arial"/>
              <a:cs typeface="Arial"/>
              <a:sym typeface="Arial"/>
            </a:endParaRPr>
          </a:p>
        </p:txBody>
      </p:sp>
      <p:sp>
        <p:nvSpPr>
          <p:cNvPr id="201" name="Google Shape;201;p35"/>
          <p:cNvSpPr/>
          <p:nvPr/>
        </p:nvSpPr>
        <p:spPr>
          <a:xfrm>
            <a:off x="724619" y="1216432"/>
            <a:ext cx="10371828" cy="1077091"/>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002060"/>
                </a:solidFill>
                <a:effectLst/>
                <a:uLnTx/>
                <a:uFillTx/>
                <a:latin typeface="Arial"/>
                <a:ea typeface="Arial"/>
                <a:cs typeface="Arial"/>
                <a:sym typeface="Arial"/>
              </a:rPr>
              <a:t>We partner with </a:t>
            </a:r>
            <a:r>
              <a:rPr kumimoji="0" lang="en" sz="2133" b="1" i="0" u="none" strike="noStrike" kern="0" cap="none" spc="0" normalizeH="0" baseline="0" noProof="0">
                <a:ln>
                  <a:noFill/>
                </a:ln>
                <a:solidFill>
                  <a:srgbClr val="002060"/>
                </a:solidFill>
                <a:effectLst/>
                <a:uLnTx/>
                <a:uFillTx/>
                <a:latin typeface="Arial"/>
                <a:ea typeface="Arial"/>
                <a:cs typeface="Arial"/>
                <a:sym typeface="Arial"/>
              </a:rPr>
              <a:t>PayPlan</a:t>
            </a:r>
            <a:r>
              <a:rPr kumimoji="0" lang="en" sz="2133" b="0" i="0" u="none" strike="noStrike" kern="0" cap="none" spc="0" normalizeH="0" baseline="0" noProof="0">
                <a:ln>
                  <a:noFill/>
                </a:ln>
                <a:solidFill>
                  <a:srgbClr val="002060"/>
                </a:solidFill>
                <a:effectLst/>
                <a:uLnTx/>
                <a:uFillTx/>
                <a:latin typeface="Arial"/>
                <a:ea typeface="Arial"/>
                <a:cs typeface="Arial"/>
                <a:sym typeface="Arial"/>
              </a:rPr>
              <a:t> who can provide free, non-judgmental financial advice and personalised debt solutions. </a:t>
            </a:r>
            <a:endParaRPr kumimoji="0" sz="2133" b="0" i="0"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202" name="Google Shape;202;p35" descr="https://insertmedia.bing.office.net/th/id/OIP.9icvscfDE7lTqD6iz4GjiAHaEo?w=222&amp;h=138&amp;c=8&amp;rs=1&amp;pid=1.7"/>
          <p:cNvPicPr preferRelativeResize="0"/>
          <p:nvPr/>
        </p:nvPicPr>
        <p:blipFill rotWithShape="1">
          <a:blip r:embed="rId4">
            <a:alphaModFix/>
          </a:blip>
          <a:srcRect/>
          <a:stretch/>
        </p:blipFill>
        <p:spPr>
          <a:xfrm>
            <a:off x="8532695" y="3515288"/>
            <a:ext cx="3411205" cy="2120481"/>
          </a:xfrm>
          <a:prstGeom prst="rect">
            <a:avLst/>
          </a:prstGeom>
          <a:noFill/>
          <a:ln>
            <a:noFill/>
          </a:ln>
        </p:spPr>
      </p:pic>
      <p:sp>
        <p:nvSpPr>
          <p:cNvPr id="203" name="Google Shape;203;p35"/>
          <p:cNvSpPr/>
          <p:nvPr/>
        </p:nvSpPr>
        <p:spPr>
          <a:xfrm>
            <a:off x="588579" y="1988715"/>
            <a:ext cx="8650015" cy="3053144"/>
          </a:xfrm>
          <a:prstGeom prst="rect">
            <a:avLst/>
          </a:prstGeom>
          <a:noFill/>
          <a:ln>
            <a:noFill/>
          </a:ln>
        </p:spPr>
        <p:txBody>
          <a:bodyPr spcFirstLastPara="1" wrap="square" lIns="91433" tIns="45700" rIns="91433" bIns="45700" anchor="t" anchorCtr="0">
            <a:noAutofit/>
          </a:bodyPr>
          <a:lstStyle/>
          <a:p>
            <a:pPr marL="169329" marR="0" lvl="0" indent="0" algn="l" defTabSz="1219170" rtl="0" eaLnBrk="1" fontAlgn="auto" latinLnBrk="0" hangingPunct="1">
              <a:lnSpc>
                <a:spcPct val="130000"/>
              </a:lnSpc>
              <a:spcBef>
                <a:spcPts val="0"/>
              </a:spcBef>
              <a:spcAft>
                <a:spcPts val="0"/>
              </a:spcAft>
              <a:buClr>
                <a:srgbClr val="000000"/>
              </a:buClr>
              <a:buSzTx/>
              <a:buFontTx/>
              <a:buNone/>
              <a:tabLst/>
              <a:defRPr/>
            </a:pPr>
            <a:endParaRPr kumimoji="0" sz="2800" b="1" i="0" u="none" strike="noStrike" kern="0" cap="none" spc="0" normalizeH="0" baseline="0" noProof="0">
              <a:ln>
                <a:noFill/>
              </a:ln>
              <a:solidFill>
                <a:srgbClr val="002060"/>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C82EC8"/>
              </a:buClr>
              <a:buSzPts val="1200"/>
              <a:buFont typeface="Arial"/>
              <a:buChar char="●"/>
              <a:tabLst/>
              <a:defRPr/>
            </a:pPr>
            <a:r>
              <a:rPr kumimoji="0" lang="en" sz="2400" b="1" i="0" u="none" strike="noStrike" kern="0" cap="none" spc="0" normalizeH="0" baseline="0" noProof="0">
                <a:ln>
                  <a:noFill/>
                </a:ln>
                <a:solidFill>
                  <a:srgbClr val="002060"/>
                </a:solidFill>
                <a:effectLst/>
                <a:uLnTx/>
                <a:uFillTx/>
                <a:latin typeface="Arial"/>
                <a:ea typeface="Arial"/>
                <a:cs typeface="Arial"/>
                <a:sym typeface="Arial"/>
              </a:rPr>
              <a:t>Friendly, non judgemental advisers </a:t>
            </a:r>
            <a:endParaRPr kumimoji="0" sz="2400" b="1" i="0" u="none" strike="noStrike" kern="0" cap="none" spc="0" normalizeH="0" baseline="0" noProof="0">
              <a:ln>
                <a:noFill/>
              </a:ln>
              <a:solidFill>
                <a:srgbClr val="002060"/>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C82EC8"/>
              </a:buClr>
              <a:buSzPts val="1200"/>
              <a:buFont typeface="Arial"/>
              <a:buChar char="●"/>
              <a:tabLst/>
              <a:defRPr/>
            </a:pPr>
            <a:r>
              <a:rPr kumimoji="0" lang="en" sz="2400" b="1" i="0" u="none" strike="noStrike" kern="0" cap="none" spc="0" normalizeH="0" baseline="0" noProof="0">
                <a:ln>
                  <a:noFill/>
                </a:ln>
                <a:solidFill>
                  <a:srgbClr val="002060"/>
                </a:solidFill>
                <a:effectLst/>
                <a:uLnTx/>
                <a:uFillTx/>
                <a:latin typeface="Arial"/>
                <a:ea typeface="Arial"/>
                <a:cs typeface="Arial"/>
                <a:sym typeface="Arial"/>
              </a:rPr>
              <a:t>Reduce money worries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C82EC8"/>
              </a:buClr>
              <a:buSzPts val="1200"/>
              <a:buFont typeface="Arial"/>
              <a:buChar char="●"/>
              <a:tabLst/>
              <a:defRPr/>
            </a:pPr>
            <a:r>
              <a:rPr kumimoji="0" lang="en" sz="2400" b="1" i="0" u="none" strike="noStrike" kern="0" cap="none" spc="0" normalizeH="0" baseline="0" noProof="0">
                <a:ln>
                  <a:noFill/>
                </a:ln>
                <a:solidFill>
                  <a:srgbClr val="002060"/>
                </a:solidFill>
                <a:effectLst/>
                <a:uLnTx/>
                <a:uFillTx/>
                <a:latin typeface="Arial"/>
                <a:ea typeface="Arial"/>
                <a:cs typeface="Arial"/>
                <a:sym typeface="Arial"/>
              </a:rPr>
              <a:t>Tailored debt solutions </a:t>
            </a:r>
            <a:endParaRPr kumimoji="0" sz="2400" b="1" i="0" u="none" strike="noStrike" kern="0" cap="none" spc="0" normalizeH="0" baseline="0" noProof="0">
              <a:ln>
                <a:noFill/>
              </a:ln>
              <a:solidFill>
                <a:srgbClr val="002060"/>
              </a:solidFill>
              <a:effectLst/>
              <a:uLnTx/>
              <a:uFillTx/>
              <a:latin typeface="Arial"/>
              <a:ea typeface="Arial"/>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C82EC8"/>
              </a:buClr>
              <a:buSzPts val="1200"/>
              <a:buFont typeface="Arial"/>
              <a:buChar char="●"/>
              <a:tabLst/>
              <a:defRPr/>
            </a:pPr>
            <a:r>
              <a:rPr kumimoji="0" lang="en" sz="2400" b="1" i="0" u="none" strike="noStrike" kern="0" cap="none" spc="0" normalizeH="0" baseline="0" noProof="0">
                <a:ln>
                  <a:noFill/>
                </a:ln>
                <a:solidFill>
                  <a:srgbClr val="002060"/>
                </a:solidFill>
                <a:effectLst/>
                <a:uLnTx/>
                <a:uFillTx/>
                <a:latin typeface="Arial"/>
                <a:ea typeface="Arial"/>
                <a:cs typeface="Arial"/>
                <a:sym typeface="Arial"/>
              </a:rPr>
              <a:t>Help towards a debt-free future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609585" marR="0" lvl="0" indent="-440256" algn="l" defTabSz="1219170" rtl="0" eaLnBrk="1" fontAlgn="auto" latinLnBrk="0" hangingPunct="1">
              <a:lnSpc>
                <a:spcPct val="130000"/>
              </a:lnSpc>
              <a:spcBef>
                <a:spcPts val="0"/>
              </a:spcBef>
              <a:spcAft>
                <a:spcPts val="0"/>
              </a:spcAft>
              <a:buClr>
                <a:srgbClr val="C82EC8"/>
              </a:buClr>
              <a:buSzPts val="1200"/>
              <a:buFont typeface="Arial"/>
              <a:buChar char="●"/>
              <a:tabLst/>
              <a:defRPr/>
            </a:pPr>
            <a:r>
              <a:rPr kumimoji="0" lang="en" sz="2400" b="1" i="0" u="none" strike="noStrike" kern="0" cap="none" spc="0" normalizeH="0" baseline="0" noProof="0">
                <a:ln>
                  <a:noFill/>
                </a:ln>
                <a:solidFill>
                  <a:srgbClr val="002060"/>
                </a:solidFill>
                <a:effectLst/>
                <a:uLnTx/>
                <a:uFillTx/>
                <a:latin typeface="Arial"/>
                <a:ea typeface="Arial"/>
                <a:cs typeface="Arial"/>
                <a:sym typeface="Arial"/>
              </a:rPr>
              <a:t>Reduced creditor calls when in a debt solutions</a:t>
            </a:r>
            <a:endParaRPr kumimoji="0" sz="2400" b="1" i="0" u="none" strike="noStrike" kern="0" cap="none" spc="0" normalizeH="0" baseline="0" noProof="0">
              <a:ln>
                <a:noFill/>
              </a:ln>
              <a:solidFill>
                <a:srgbClr val="002060"/>
              </a:solidFill>
              <a:effectLst/>
              <a:uLnTx/>
              <a:uFillTx/>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p:cNvPicPr preferRelativeResize="0"/>
          <p:nvPr/>
        </p:nvPicPr>
        <p:blipFill>
          <a:blip r:embed="rId3">
            <a:alphaModFix/>
          </a:blip>
          <a:stretch>
            <a:fillRect/>
          </a:stretch>
        </p:blipFill>
        <p:spPr>
          <a:xfrm>
            <a:off x="1" y="1"/>
            <a:ext cx="6507401" cy="6923199"/>
          </a:xfrm>
          <a:prstGeom prst="rect">
            <a:avLst/>
          </a:prstGeom>
          <a:noFill/>
          <a:ln>
            <a:noFill/>
          </a:ln>
        </p:spPr>
      </p:pic>
      <p:sp>
        <p:nvSpPr>
          <p:cNvPr id="209" name="Google Shape;209;p36"/>
          <p:cNvSpPr txBox="1"/>
          <p:nvPr/>
        </p:nvSpPr>
        <p:spPr>
          <a:xfrm>
            <a:off x="6763033" y="99161"/>
            <a:ext cx="5141600" cy="182725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C82EC8"/>
                </a:solidFill>
                <a:effectLst/>
                <a:uLnTx/>
                <a:uFillTx/>
                <a:latin typeface="Arial"/>
                <a:ea typeface="+mn-ea"/>
                <a:cs typeface="Arial"/>
                <a:sym typeface="Arial"/>
              </a:rPr>
              <a:t>We are not a </a:t>
            </a:r>
            <a:r>
              <a:rPr kumimoji="0" lang="en" sz="4267" b="1" i="0" u="none" strike="noStrike" kern="0" cap="none" spc="0" normalizeH="0" baseline="0" noProof="0">
                <a:ln>
                  <a:noFill/>
                </a:ln>
                <a:solidFill>
                  <a:srgbClr val="1961AC"/>
                </a:solidFill>
                <a:effectLst/>
                <a:uLnTx/>
                <a:uFillTx/>
                <a:latin typeface="Arial"/>
                <a:ea typeface="+mn-ea"/>
                <a:cs typeface="Arial"/>
                <a:sym typeface="Arial"/>
              </a:rPr>
              <a:t>Crisis Line</a:t>
            </a:r>
            <a:r>
              <a:rPr kumimoji="0" lang="en" sz="4667" b="1" i="0" u="none" strike="noStrike" kern="0" cap="none" spc="0" normalizeH="0" baseline="0" noProof="0">
                <a:ln>
                  <a:noFill/>
                </a:ln>
                <a:solidFill>
                  <a:srgbClr val="002653"/>
                </a:solidFill>
                <a:effectLst/>
                <a:uLnTx/>
                <a:uFillTx/>
                <a:latin typeface="Arial"/>
                <a:ea typeface="+mn-ea"/>
                <a:cs typeface="Arial"/>
                <a:sym typeface="Arial"/>
              </a:rPr>
              <a:t>.</a:t>
            </a:r>
            <a:endParaRPr kumimoji="0" sz="4667" b="1" i="0" u="none" strike="noStrike" kern="0" cap="none" spc="0" normalizeH="0" baseline="0" noProof="0">
              <a:ln>
                <a:noFill/>
              </a:ln>
              <a:solidFill>
                <a:srgbClr val="1961AC"/>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15" name="Google Shape;215;p37"/>
          <p:cNvPicPr preferRelativeResize="0"/>
          <p:nvPr/>
        </p:nvPicPr>
        <p:blipFill rotWithShape="1">
          <a:blip r:embed="rId3">
            <a:alphaModFix/>
          </a:blip>
          <a:srcRect/>
          <a:stretch/>
        </p:blipFill>
        <p:spPr>
          <a:xfrm>
            <a:off x="10334869" y="6007435"/>
            <a:ext cx="1609033" cy="664733"/>
          </a:xfrm>
          <a:prstGeom prst="rect">
            <a:avLst/>
          </a:prstGeom>
          <a:noFill/>
          <a:ln>
            <a:noFill/>
          </a:ln>
        </p:spPr>
      </p:pic>
      <p:pic>
        <p:nvPicPr>
          <p:cNvPr id="216" name="Google Shape;216;p37"/>
          <p:cNvPicPr preferRelativeResize="0"/>
          <p:nvPr/>
        </p:nvPicPr>
        <p:blipFill rotWithShape="1">
          <a:blip r:embed="rId4">
            <a:alphaModFix/>
          </a:blip>
          <a:srcRect/>
          <a:stretch/>
        </p:blipFill>
        <p:spPr>
          <a:xfrm>
            <a:off x="2179854" y="945139"/>
            <a:ext cx="7832557" cy="3683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8"/>
          <p:cNvPicPr preferRelativeResize="0"/>
          <p:nvPr/>
        </p:nvPicPr>
        <p:blipFill rotWithShape="1">
          <a:blip r:embed="rId3">
            <a:alphaModFix/>
          </a:blip>
          <a:srcRect/>
          <a:stretch/>
        </p:blipFill>
        <p:spPr>
          <a:xfrm>
            <a:off x="0" y="0"/>
            <a:ext cx="12191987" cy="6858000"/>
          </a:xfrm>
          <a:prstGeom prst="rect">
            <a:avLst/>
          </a:prstGeom>
          <a:noFill/>
          <a:ln>
            <a:noFill/>
          </a:ln>
        </p:spPr>
      </p:pic>
      <p:sp>
        <p:nvSpPr>
          <p:cNvPr id="222" name="Google Shape;222;p38"/>
          <p:cNvSpPr/>
          <p:nvPr/>
        </p:nvSpPr>
        <p:spPr>
          <a:xfrm>
            <a:off x="6482525" y="4316043"/>
            <a:ext cx="5709475" cy="1100029"/>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 name="Google Shape;223;p38"/>
          <p:cNvSpPr/>
          <p:nvPr/>
        </p:nvSpPr>
        <p:spPr>
          <a:xfrm>
            <a:off x="7808675" y="5037007"/>
            <a:ext cx="4383327" cy="1100029"/>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 name="Google Shape;224;p38"/>
          <p:cNvSpPr/>
          <p:nvPr/>
        </p:nvSpPr>
        <p:spPr>
          <a:xfrm>
            <a:off x="1079400" y="241370"/>
            <a:ext cx="9886521" cy="1229895"/>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01C8FF"/>
                </a:solidFill>
                <a:effectLst/>
                <a:uLnTx/>
                <a:uFillTx/>
                <a:latin typeface="Arial"/>
                <a:ea typeface="Arial"/>
                <a:cs typeface="Arial"/>
                <a:sym typeface="Arial"/>
              </a:rPr>
              <a:t>My Possible Self </a:t>
            </a:r>
            <a:r>
              <a:rPr kumimoji="0" lang="en" sz="4267" b="1" i="0" u="none" strike="noStrike" kern="0" cap="none" spc="0" normalizeH="0" baseline="0" noProof="0">
                <a:ln>
                  <a:noFill/>
                </a:ln>
                <a:solidFill>
                  <a:srgbClr val="001D4B"/>
                </a:solidFill>
                <a:effectLst/>
                <a:uLnTx/>
                <a:uFillTx/>
                <a:latin typeface="Arial"/>
                <a:ea typeface="Arial"/>
                <a:cs typeface="Arial"/>
                <a:sym typeface="Arial"/>
              </a:rPr>
              <a:t>mental health app</a:t>
            </a:r>
            <a:r>
              <a:rPr kumimoji="0" lang="en" sz="4267" b="1" i="0" u="none" strike="noStrike" kern="0" cap="none" spc="0" normalizeH="0" baseline="0" noProof="0">
                <a:ln>
                  <a:noFill/>
                </a:ln>
                <a:solidFill>
                  <a:srgbClr val="1860AD"/>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38"/>
          <p:cNvSpPr/>
          <p:nvPr/>
        </p:nvSpPr>
        <p:spPr>
          <a:xfrm>
            <a:off x="1079399" y="1378320"/>
            <a:ext cx="10406751" cy="98674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 name="Google Shape;226;p38"/>
          <p:cNvSpPr/>
          <p:nvPr/>
        </p:nvSpPr>
        <p:spPr>
          <a:xfrm>
            <a:off x="6388987" y="2324192"/>
            <a:ext cx="5491125" cy="2212369"/>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 name="Google Shape;227;p38"/>
          <p:cNvSpPr txBox="1"/>
          <p:nvPr/>
        </p:nvSpPr>
        <p:spPr>
          <a:xfrm>
            <a:off x="6685503" y="2623271"/>
            <a:ext cx="4754907" cy="1692731"/>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Our app is optimised for a seamless, personalised </a:t>
            </a:r>
            <a:r>
              <a:rPr kumimoji="0" lang="en" sz="2000" b="1" i="0" u="none" strike="noStrike" kern="0" cap="none" spc="0" normalizeH="0" baseline="0" noProof="0">
                <a:ln>
                  <a:noFill/>
                </a:ln>
                <a:solidFill>
                  <a:srgbClr val="001D4B"/>
                </a:solidFill>
                <a:effectLst/>
                <a:uLnTx/>
                <a:uFillTx/>
                <a:latin typeface="Arial"/>
                <a:ea typeface="Arial"/>
                <a:cs typeface="Arial"/>
                <a:sym typeface="Arial"/>
              </a:rPr>
              <a:t>self-help experience </a:t>
            </a:r>
            <a:r>
              <a:rPr kumimoji="0" lang="en" sz="2000" b="0" i="0" u="none" strike="noStrike" kern="0" cap="none" spc="0" normalizeH="0" baseline="0" noProof="0">
                <a:ln>
                  <a:noFill/>
                </a:ln>
                <a:solidFill>
                  <a:srgbClr val="001D4B"/>
                </a:solidFill>
                <a:effectLst/>
                <a:uLnTx/>
                <a:uFillTx/>
                <a:latin typeface="Arial"/>
                <a:ea typeface="Arial"/>
                <a:cs typeface="Arial"/>
                <a:sym typeface="Arial"/>
              </a:rPr>
              <a:t>that you can conveniently fit into your </a:t>
            </a:r>
            <a:r>
              <a:rPr kumimoji="0" lang="en" sz="2000" b="1" i="0" u="none" strike="noStrike" kern="0" cap="none" spc="0" normalizeH="0" baseline="0" noProof="0">
                <a:ln>
                  <a:noFill/>
                </a:ln>
                <a:solidFill>
                  <a:srgbClr val="001D4B"/>
                </a:solidFill>
                <a:effectLst/>
                <a:uLnTx/>
                <a:uFillTx/>
                <a:latin typeface="Arial"/>
                <a:ea typeface="Arial"/>
                <a:cs typeface="Arial"/>
                <a:sym typeface="Arial"/>
              </a:rPr>
              <a:t>daily routine.</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1D4B"/>
                </a:solidFill>
                <a:effectLst/>
                <a:uLnTx/>
                <a:uFillTx/>
                <a:latin typeface="Arial"/>
                <a:ea typeface="Arial"/>
                <a:cs typeface="Arial"/>
                <a:sym typeface="Arial"/>
              </a:rPr>
              <a:t> </a:t>
            </a:r>
            <a:endParaRPr kumimoji="0" sz="2400" b="1" i="0" u="none" strike="noStrike" kern="0" cap="none" spc="0" normalizeH="0" baseline="0" noProof="0">
              <a:ln>
                <a:noFill/>
              </a:ln>
              <a:solidFill>
                <a:srgbClr val="001D4B"/>
              </a:solidFill>
              <a:effectLst/>
              <a:uLnTx/>
              <a:uFillTx/>
              <a:latin typeface="Arial"/>
              <a:ea typeface="Arial"/>
              <a:cs typeface="Arial"/>
              <a:sym typeface="Arial"/>
            </a:endParaRPr>
          </a:p>
        </p:txBody>
      </p:sp>
      <p:sp>
        <p:nvSpPr>
          <p:cNvPr id="228" name="Google Shape;228;p38"/>
          <p:cNvSpPr txBox="1"/>
          <p:nvPr/>
        </p:nvSpPr>
        <p:spPr>
          <a:xfrm>
            <a:off x="1079384" y="1339304"/>
            <a:ext cx="10296760" cy="1015622"/>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Designed by Priory Healthcare, and certified by the NHS, our My Possible Self app allows you to </a:t>
            </a:r>
            <a:r>
              <a:rPr kumimoji="0" lang="en" sz="2000" b="1" i="0" u="none" strike="noStrike" kern="0" cap="none" spc="0" normalizeH="0" baseline="0" noProof="0">
                <a:ln>
                  <a:noFill/>
                </a:ln>
                <a:solidFill>
                  <a:srgbClr val="001D4B"/>
                </a:solidFill>
                <a:effectLst/>
                <a:uLnTx/>
                <a:uFillTx/>
                <a:latin typeface="Arial"/>
                <a:ea typeface="Arial"/>
                <a:cs typeface="Arial"/>
                <a:sym typeface="Arial"/>
              </a:rPr>
              <a:t>manage your wellbeing </a:t>
            </a:r>
            <a:r>
              <a:rPr kumimoji="0" lang="en" sz="2000" b="0" i="0" u="none" strike="noStrike" kern="0" cap="none" spc="0" normalizeH="0" baseline="0" noProof="0">
                <a:ln>
                  <a:noFill/>
                </a:ln>
                <a:solidFill>
                  <a:srgbClr val="001D4B"/>
                </a:solidFill>
                <a:effectLst/>
                <a:uLnTx/>
                <a:uFillTx/>
                <a:latin typeface="Arial"/>
                <a:ea typeface="Arial"/>
                <a:cs typeface="Arial"/>
                <a:sym typeface="Arial"/>
              </a:rPr>
              <a:t>and </a:t>
            </a:r>
            <a:r>
              <a:rPr kumimoji="0" lang="en" sz="2000" b="1" i="0" u="none" strike="noStrike" kern="0" cap="none" spc="0" normalizeH="0" baseline="0" noProof="0">
                <a:ln>
                  <a:noFill/>
                </a:ln>
                <a:solidFill>
                  <a:srgbClr val="001D4B"/>
                </a:solidFill>
                <a:effectLst/>
                <a:uLnTx/>
                <a:uFillTx/>
                <a:latin typeface="Arial"/>
                <a:ea typeface="Arial"/>
                <a:cs typeface="Arial"/>
                <a:sym typeface="Arial"/>
              </a:rPr>
              <a:t>access a range of interactive tools and techniques </a:t>
            </a:r>
            <a:r>
              <a:rPr kumimoji="0" lang="en" sz="2000" b="0" i="0" u="none" strike="noStrike" kern="0" cap="none" spc="0" normalizeH="0" baseline="0" noProof="0">
                <a:ln>
                  <a:noFill/>
                </a:ln>
                <a:solidFill>
                  <a:srgbClr val="001D4B"/>
                </a:solidFill>
                <a:effectLst/>
                <a:uLnTx/>
                <a:uFillTx/>
                <a:latin typeface="Arial"/>
                <a:ea typeface="Arial"/>
                <a:cs typeface="Arial"/>
                <a:sym typeface="Arial"/>
              </a:rPr>
              <a:t>customised for digital use!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38"/>
          <p:cNvSpPr/>
          <p:nvPr/>
        </p:nvSpPr>
        <p:spPr>
          <a:xfrm>
            <a:off x="133" y="5916520"/>
            <a:ext cx="12192000" cy="941481"/>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30" name="Google Shape;230;p38"/>
          <p:cNvPicPr preferRelativeResize="0"/>
          <p:nvPr/>
        </p:nvPicPr>
        <p:blipFill rotWithShape="1">
          <a:blip r:embed="rId4">
            <a:alphaModFix/>
          </a:blip>
          <a:srcRect/>
          <a:stretch/>
        </p:blipFill>
        <p:spPr>
          <a:xfrm>
            <a:off x="8594735" y="6052255"/>
            <a:ext cx="1449800" cy="664733"/>
          </a:xfrm>
          <a:prstGeom prst="rect">
            <a:avLst/>
          </a:prstGeom>
          <a:noFill/>
          <a:ln>
            <a:noFill/>
          </a:ln>
        </p:spPr>
      </p:pic>
      <p:pic>
        <p:nvPicPr>
          <p:cNvPr id="231" name="Google Shape;231;p38"/>
          <p:cNvPicPr preferRelativeResize="0"/>
          <p:nvPr/>
        </p:nvPicPr>
        <p:blipFill rotWithShape="1">
          <a:blip r:embed="rId5">
            <a:alphaModFix/>
          </a:blip>
          <a:srcRect/>
          <a:stretch/>
        </p:blipFill>
        <p:spPr>
          <a:xfrm>
            <a:off x="10334869" y="6042271"/>
            <a:ext cx="1609033" cy="6647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37" name="Google Shape;237;p39"/>
          <p:cNvPicPr preferRelativeResize="0"/>
          <p:nvPr/>
        </p:nvPicPr>
        <p:blipFill rotWithShape="1">
          <a:blip r:embed="rId3">
            <a:alphaModFix/>
          </a:blip>
          <a:srcRect/>
          <a:stretch/>
        </p:blipFill>
        <p:spPr>
          <a:xfrm>
            <a:off x="10334869" y="6007435"/>
            <a:ext cx="1609033" cy="664733"/>
          </a:xfrm>
          <a:prstGeom prst="rect">
            <a:avLst/>
          </a:prstGeom>
          <a:noFill/>
          <a:ln>
            <a:noFill/>
          </a:ln>
        </p:spPr>
      </p:pic>
      <p:pic>
        <p:nvPicPr>
          <p:cNvPr id="238" name="Google Shape;238;p39"/>
          <p:cNvPicPr preferRelativeResize="0"/>
          <p:nvPr/>
        </p:nvPicPr>
        <p:blipFill rotWithShape="1">
          <a:blip r:embed="rId4">
            <a:alphaModFix/>
          </a:blip>
          <a:srcRect/>
          <a:stretch/>
        </p:blipFill>
        <p:spPr>
          <a:xfrm>
            <a:off x="8594735" y="6000000"/>
            <a:ext cx="1449800" cy="664733"/>
          </a:xfrm>
          <a:prstGeom prst="rect">
            <a:avLst/>
          </a:prstGeom>
          <a:noFill/>
          <a:ln>
            <a:noFill/>
          </a:ln>
        </p:spPr>
      </p:pic>
      <p:sp>
        <p:nvSpPr>
          <p:cNvPr id="239" name="Google Shape;239;p39"/>
          <p:cNvSpPr/>
          <p:nvPr/>
        </p:nvSpPr>
        <p:spPr>
          <a:xfrm>
            <a:off x="133" y="0"/>
            <a:ext cx="12192000" cy="5821600"/>
          </a:xfrm>
          <a:prstGeom prst="rect">
            <a:avLst/>
          </a:prstGeom>
          <a:solidFill>
            <a:srgbClr val="00AEE6"/>
          </a:solidFill>
          <a:ln w="9525" cap="flat" cmpd="sng">
            <a:solidFill>
              <a:srgbClr val="00AEE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0" name="Google Shape;240;p39"/>
          <p:cNvPicPr preferRelativeResize="0"/>
          <p:nvPr/>
        </p:nvPicPr>
        <p:blipFill rotWithShape="1">
          <a:blip r:embed="rId5">
            <a:alphaModFix/>
          </a:blip>
          <a:srcRect/>
          <a:stretch/>
        </p:blipFill>
        <p:spPr>
          <a:xfrm>
            <a:off x="9632509" y="305165"/>
            <a:ext cx="1609033" cy="1609033"/>
          </a:xfrm>
          <a:prstGeom prst="rect">
            <a:avLst/>
          </a:prstGeom>
          <a:noFill/>
          <a:ln>
            <a:noFill/>
          </a:ln>
        </p:spPr>
      </p:pic>
      <p:pic>
        <p:nvPicPr>
          <p:cNvPr id="241" name="Google Shape;241;p39"/>
          <p:cNvPicPr preferRelativeResize="0"/>
          <p:nvPr/>
        </p:nvPicPr>
        <p:blipFill rotWithShape="1">
          <a:blip r:embed="rId6">
            <a:alphaModFix/>
          </a:blip>
          <a:srcRect/>
          <a:stretch/>
        </p:blipFill>
        <p:spPr>
          <a:xfrm>
            <a:off x="8464731" y="2092598"/>
            <a:ext cx="3335363" cy="1904639"/>
          </a:xfrm>
          <a:prstGeom prst="rect">
            <a:avLst/>
          </a:prstGeom>
          <a:noFill/>
          <a:ln>
            <a:noFill/>
          </a:ln>
        </p:spPr>
      </p:pic>
      <p:sp>
        <p:nvSpPr>
          <p:cNvPr id="242" name="Google Shape;242;p39"/>
          <p:cNvSpPr txBox="1"/>
          <p:nvPr/>
        </p:nvSpPr>
        <p:spPr>
          <a:xfrm>
            <a:off x="385433" y="1003198"/>
            <a:ext cx="7922544" cy="4895018"/>
          </a:xfrm>
          <a:prstGeom prst="rect">
            <a:avLst/>
          </a:prstGeom>
          <a:noFill/>
          <a:ln>
            <a:noFill/>
          </a:ln>
        </p:spPr>
        <p:txBody>
          <a:bodyPr spcFirstLastPara="1" wrap="square" lIns="121900" tIns="121900" rIns="121900" bIns="121900" anchor="t" anchorCtr="0">
            <a:spAutoFit/>
          </a:bodyPr>
          <a:lstStyle/>
          <a:p>
            <a:pPr marL="609585" marR="0" lvl="0" indent="-321725" algn="l" defTabSz="1219170" rtl="0" eaLnBrk="1" fontAlgn="auto" latinLnBrk="0" hangingPunct="1">
              <a:lnSpc>
                <a:spcPct val="150000"/>
              </a:lnSpc>
              <a:spcBef>
                <a:spcPts val="0"/>
              </a:spcBef>
              <a:spcAft>
                <a:spcPts val="0"/>
              </a:spcAft>
              <a:buClr>
                <a:srgbClr val="0C3669"/>
              </a:buClr>
              <a:buSzPts val="800"/>
              <a:buFontTx/>
              <a:buNone/>
              <a:tabLst/>
              <a:defRPr/>
            </a:pPr>
            <a:endParaRPr kumimoji="0" sz="1467" b="1"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Toolkit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Tools to identify behaviours and monitor progress</a:t>
            </a:r>
            <a:endParaRPr kumimoji="0" sz="1867" b="0"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Tags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Recognise the activities, people and places that influence your mood</a:t>
            </a:r>
            <a:endParaRPr kumimoji="0" sz="1867" b="0"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Mood journal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Record how you feel and help you understand your moods</a:t>
            </a:r>
            <a:endParaRPr kumimoji="0" sz="1867" b="0"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Insights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Understand yourself better and do more of the things you like</a:t>
            </a:r>
            <a:endParaRPr kumimoji="0" sz="1867" b="0"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Journals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Record worries, emotions and actions in the moment</a:t>
            </a:r>
            <a:endParaRPr kumimoji="0" sz="1867" b="0" i="0" u="none" strike="noStrike" kern="0" cap="none" spc="0" normalizeH="0" baseline="0" noProof="0">
              <a:ln>
                <a:noFill/>
              </a:ln>
              <a:solidFill>
                <a:srgbClr val="002653"/>
              </a:solidFill>
              <a:effectLst/>
              <a:uLnTx/>
              <a:uFillTx/>
              <a:latin typeface="Bitter"/>
              <a:ea typeface="Bitter"/>
              <a:cs typeface="Bitter"/>
              <a:sym typeface="Bitter"/>
            </a:endParaRPr>
          </a:p>
          <a:p>
            <a:pPr marL="609585" marR="0" lvl="0" indent="-389457" algn="l" defTabSz="1219170" rtl="0" eaLnBrk="1" fontAlgn="auto" latinLnBrk="0" hangingPunct="1">
              <a:lnSpc>
                <a:spcPct val="150000"/>
              </a:lnSpc>
              <a:spcBef>
                <a:spcPts val="0"/>
              </a:spcBef>
              <a:spcAft>
                <a:spcPts val="0"/>
              </a:spcAft>
              <a:buClr>
                <a:srgbClr val="0C3669"/>
              </a:buClr>
              <a:buSzPts val="800"/>
              <a:buFont typeface="Bitter"/>
              <a:buChar char="★"/>
              <a:tabLst/>
              <a:defRPr/>
            </a:pPr>
            <a:r>
              <a:rPr kumimoji="0" lang="en" sz="1867" b="1" i="0" u="none" strike="noStrike" kern="0" cap="none" spc="0" normalizeH="0" baseline="0" noProof="0">
                <a:ln>
                  <a:noFill/>
                </a:ln>
                <a:solidFill>
                  <a:srgbClr val="002653"/>
                </a:solidFill>
                <a:effectLst/>
                <a:uLnTx/>
                <a:uFillTx/>
                <a:latin typeface="Bitter"/>
                <a:ea typeface="Bitter"/>
                <a:cs typeface="Bitter"/>
                <a:sym typeface="Bitter"/>
              </a:rPr>
              <a:t>Visual and audio exercises – </a:t>
            </a:r>
            <a:r>
              <a:rPr kumimoji="0" lang="en" sz="1867" b="0" i="0" u="none" strike="noStrike" kern="0" cap="none" spc="0" normalizeH="0" baseline="0" noProof="0">
                <a:ln>
                  <a:noFill/>
                </a:ln>
                <a:solidFill>
                  <a:srgbClr val="002653"/>
                </a:solidFill>
                <a:effectLst/>
                <a:uLnTx/>
                <a:uFillTx/>
                <a:latin typeface="Bitter"/>
                <a:ea typeface="Bitter"/>
                <a:cs typeface="Bitter"/>
                <a:sym typeface="Bitter"/>
              </a:rPr>
              <a:t>Boost your mood, relax your mind or drift off to sleep</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39"/>
          <p:cNvSpPr/>
          <p:nvPr/>
        </p:nvSpPr>
        <p:spPr>
          <a:xfrm>
            <a:off x="713331" y="461151"/>
            <a:ext cx="8134685" cy="905692"/>
          </a:xfrm>
          <a:prstGeom prst="rect">
            <a:avLst/>
          </a:prstGeom>
          <a:solidFill>
            <a:srgbClr val="00AEE6"/>
          </a:solidFill>
          <a:ln w="12700" cap="flat" cmpd="sng">
            <a:solidFill>
              <a:srgbClr val="00AEE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FFFFFF"/>
                </a:solidFill>
                <a:effectLst/>
                <a:uLnTx/>
                <a:uFillTx/>
                <a:latin typeface="Arial"/>
                <a:ea typeface="Arial"/>
                <a:cs typeface="Arial"/>
                <a:sym typeface="Arial"/>
              </a:rPr>
              <a:t>My Possible Self </a:t>
            </a:r>
            <a:r>
              <a:rPr kumimoji="0" lang="en" sz="4267" b="1" i="0" u="none" strike="noStrike" kern="0" cap="none" spc="0" normalizeH="0" baseline="0" noProof="0">
                <a:ln>
                  <a:noFill/>
                </a:ln>
                <a:solidFill>
                  <a:srgbClr val="001D4B"/>
                </a:solidFill>
                <a:effectLst/>
                <a:uLnTx/>
                <a:uFillTx/>
                <a:latin typeface="Arial"/>
                <a:ea typeface="Arial"/>
                <a:cs typeface="Arial"/>
                <a:sym typeface="Arial"/>
              </a:rPr>
              <a:t>features</a:t>
            </a:r>
            <a:r>
              <a:rPr kumimoji="0" lang="en" sz="4267" b="1" i="0" u="none" strike="noStrike" kern="0" cap="none" spc="0" normalizeH="0" baseline="0" noProof="0">
                <a:ln>
                  <a:noFill/>
                </a:ln>
                <a:solidFill>
                  <a:srgbClr val="1860AD"/>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1AC8BA-C0EB-5DF2-4681-6821C707E867}"/>
              </a:ext>
            </a:extLst>
          </p:cNvPr>
          <p:cNvSpPr>
            <a:spLocks noGrp="1"/>
          </p:cNvSpPr>
          <p:nvPr>
            <p:ph type="title"/>
          </p:nvPr>
        </p:nvSpPr>
        <p:spPr>
          <a:xfrm>
            <a:off x="1107719" y="365496"/>
            <a:ext cx="9392421" cy="1330841"/>
          </a:xfrm>
        </p:spPr>
        <p:txBody>
          <a:bodyPr>
            <a:normAutofit/>
          </a:bodyPr>
          <a:lstStyle/>
          <a:p>
            <a:r>
              <a:rPr lang="en-GB" b="1" dirty="0"/>
              <a:t>Contents</a:t>
            </a:r>
          </a:p>
        </p:txBody>
      </p:sp>
      <p:graphicFrame>
        <p:nvGraphicFramePr>
          <p:cNvPr id="5" name="Table 5">
            <a:extLst>
              <a:ext uri="{FF2B5EF4-FFF2-40B4-BE49-F238E27FC236}">
                <a16:creationId xmlns:a16="http://schemas.microsoft.com/office/drawing/2014/main" id="{A3CBB132-E6D3-33DB-DF14-95AB024679D7}"/>
              </a:ext>
            </a:extLst>
          </p:cNvPr>
          <p:cNvGraphicFramePr>
            <a:graphicFrameLocks noGrp="1"/>
          </p:cNvGraphicFramePr>
          <p:nvPr>
            <p:ph idx="1"/>
            <p:extLst>
              <p:ext uri="{D42A27DB-BD31-4B8C-83A1-F6EECF244321}">
                <p14:modId xmlns:p14="http://schemas.microsoft.com/office/powerpoint/2010/main" val="4035186399"/>
              </p:ext>
            </p:extLst>
          </p:nvPr>
        </p:nvGraphicFramePr>
        <p:xfrm>
          <a:off x="582207" y="1563455"/>
          <a:ext cx="10502074" cy="4389120"/>
        </p:xfrm>
        <a:graphic>
          <a:graphicData uri="http://schemas.openxmlformats.org/drawingml/2006/table">
            <a:tbl>
              <a:tblPr firstRow="1" bandRow="1">
                <a:tableStyleId>{5C22544A-7EE6-4342-B048-85BDC9FD1C3A}</a:tableStyleId>
              </a:tblPr>
              <a:tblGrid>
                <a:gridCol w="5251037">
                  <a:extLst>
                    <a:ext uri="{9D8B030D-6E8A-4147-A177-3AD203B41FA5}">
                      <a16:colId xmlns:a16="http://schemas.microsoft.com/office/drawing/2014/main" val="2357589357"/>
                    </a:ext>
                  </a:extLst>
                </a:gridCol>
                <a:gridCol w="5251037">
                  <a:extLst>
                    <a:ext uri="{9D8B030D-6E8A-4147-A177-3AD203B41FA5}">
                      <a16:colId xmlns:a16="http://schemas.microsoft.com/office/drawing/2014/main" val="2216160739"/>
                    </a:ext>
                  </a:extLst>
                </a:gridCol>
              </a:tblGrid>
              <a:tr h="364129">
                <a:tc>
                  <a:txBody>
                    <a:bodyPr/>
                    <a:lstStyle/>
                    <a:p>
                      <a:pPr algn="ctr"/>
                      <a:r>
                        <a:rPr lang="en-GB" dirty="0"/>
                        <a:t>Topic</a:t>
                      </a:r>
                    </a:p>
                  </a:txBody>
                  <a:tcPr/>
                </a:tc>
                <a:tc>
                  <a:txBody>
                    <a:bodyPr/>
                    <a:lstStyle/>
                    <a:p>
                      <a:pPr algn="ctr"/>
                      <a:r>
                        <a:rPr lang="en-GB" dirty="0"/>
                        <a:t>Slide</a:t>
                      </a:r>
                    </a:p>
                  </a:txBody>
                  <a:tcPr/>
                </a:tc>
                <a:extLst>
                  <a:ext uri="{0D108BD9-81ED-4DB2-BD59-A6C34878D82A}">
                    <a16:rowId xmlns:a16="http://schemas.microsoft.com/office/drawing/2014/main" val="946524458"/>
                  </a:ext>
                </a:extLst>
              </a:tr>
              <a:tr h="364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Flexible Staffing Pool: Receptionists &amp; Administrators</a:t>
                      </a:r>
                    </a:p>
                  </a:txBody>
                  <a:tcPr/>
                </a:tc>
                <a:tc>
                  <a:txBody>
                    <a:bodyPr/>
                    <a:lstStyle/>
                    <a:p>
                      <a:pPr algn="ctr"/>
                      <a:r>
                        <a:rPr lang="en-GB" dirty="0"/>
                        <a:t>3</a:t>
                      </a:r>
                    </a:p>
                  </a:txBody>
                  <a:tcPr/>
                </a:tc>
                <a:extLst>
                  <a:ext uri="{0D108BD9-81ED-4DB2-BD59-A6C34878D82A}">
                    <a16:rowId xmlns:a16="http://schemas.microsoft.com/office/drawing/2014/main" val="2021723647"/>
                  </a:ext>
                </a:extLst>
              </a:tr>
              <a:tr h="364129">
                <a:tc>
                  <a:txBody>
                    <a:bodyPr/>
                    <a:lstStyle/>
                    <a:p>
                      <a:r>
                        <a:rPr lang="en-GB" dirty="0"/>
                        <a:t>Apprenticeships</a:t>
                      </a:r>
                    </a:p>
                  </a:txBody>
                  <a:tcPr/>
                </a:tc>
                <a:tc>
                  <a:txBody>
                    <a:bodyPr/>
                    <a:lstStyle/>
                    <a:p>
                      <a:pPr algn="ctr"/>
                      <a:r>
                        <a:rPr lang="en-GB" dirty="0"/>
                        <a:t>4-6</a:t>
                      </a:r>
                    </a:p>
                  </a:txBody>
                  <a:tcPr/>
                </a:tc>
                <a:extLst>
                  <a:ext uri="{0D108BD9-81ED-4DB2-BD59-A6C34878D82A}">
                    <a16:rowId xmlns:a16="http://schemas.microsoft.com/office/drawing/2014/main" val="4054732546"/>
                  </a:ext>
                </a:extLst>
              </a:tr>
              <a:tr h="364129">
                <a:tc>
                  <a:txBody>
                    <a:bodyPr/>
                    <a:lstStyle/>
                    <a:p>
                      <a:r>
                        <a:rPr lang="en-GB" dirty="0"/>
                        <a:t>GP Assistant Programme</a:t>
                      </a:r>
                    </a:p>
                  </a:txBody>
                  <a:tcPr/>
                </a:tc>
                <a:tc>
                  <a:txBody>
                    <a:bodyPr/>
                    <a:lstStyle/>
                    <a:p>
                      <a:pPr algn="ctr"/>
                      <a:r>
                        <a:rPr lang="en-GB" dirty="0"/>
                        <a:t>7</a:t>
                      </a:r>
                    </a:p>
                  </a:txBody>
                  <a:tcPr/>
                </a:tc>
                <a:extLst>
                  <a:ext uri="{0D108BD9-81ED-4DB2-BD59-A6C34878D82A}">
                    <a16:rowId xmlns:a16="http://schemas.microsoft.com/office/drawing/2014/main" val="1058419447"/>
                  </a:ext>
                </a:extLst>
              </a:tr>
              <a:tr h="364129">
                <a:tc>
                  <a:txBody>
                    <a:bodyPr/>
                    <a:lstStyle/>
                    <a:p>
                      <a:r>
                        <a:rPr lang="en-GB" dirty="0"/>
                        <a:t>Wellbeing</a:t>
                      </a:r>
                    </a:p>
                  </a:txBody>
                  <a:tcPr/>
                </a:tc>
                <a:tc>
                  <a:txBody>
                    <a:bodyPr/>
                    <a:lstStyle/>
                    <a:p>
                      <a:pPr algn="ctr"/>
                      <a:r>
                        <a:rPr lang="en-GB" dirty="0"/>
                        <a:t>8</a:t>
                      </a:r>
                    </a:p>
                  </a:txBody>
                  <a:tcPr/>
                </a:tc>
                <a:extLst>
                  <a:ext uri="{0D108BD9-81ED-4DB2-BD59-A6C34878D82A}">
                    <a16:rowId xmlns:a16="http://schemas.microsoft.com/office/drawing/2014/main" val="4226640571"/>
                  </a:ext>
                </a:extLst>
              </a:tr>
              <a:tr h="364129">
                <a:tc>
                  <a:txBody>
                    <a:bodyPr/>
                    <a:lstStyle/>
                    <a:p>
                      <a:r>
                        <a:rPr lang="en-GB" dirty="0"/>
                        <a:t>The Wellbeing Line</a:t>
                      </a:r>
                    </a:p>
                  </a:txBody>
                  <a:tcPr/>
                </a:tc>
                <a:tc>
                  <a:txBody>
                    <a:bodyPr/>
                    <a:lstStyle/>
                    <a:p>
                      <a:pPr algn="ctr"/>
                      <a:r>
                        <a:rPr lang="en-GB" dirty="0"/>
                        <a:t>9-10</a:t>
                      </a:r>
                    </a:p>
                  </a:txBody>
                  <a:tcPr/>
                </a:tc>
                <a:extLst>
                  <a:ext uri="{0D108BD9-81ED-4DB2-BD59-A6C34878D82A}">
                    <a16:rowId xmlns:a16="http://schemas.microsoft.com/office/drawing/2014/main" val="3966429591"/>
                  </a:ext>
                </a:extLst>
              </a:tr>
              <a:tr h="364129">
                <a:tc>
                  <a:txBody>
                    <a:bodyPr/>
                    <a:lstStyle/>
                    <a:p>
                      <a:r>
                        <a:rPr lang="en-GB" dirty="0"/>
                        <a:t>Care First: Employee Assistance Programme</a:t>
                      </a:r>
                    </a:p>
                  </a:txBody>
                  <a:tcPr/>
                </a:tc>
                <a:tc>
                  <a:txBody>
                    <a:bodyPr/>
                    <a:lstStyle/>
                    <a:p>
                      <a:pPr algn="ctr"/>
                      <a:r>
                        <a:rPr lang="en-GB" dirty="0"/>
                        <a:t>11-23</a:t>
                      </a:r>
                    </a:p>
                  </a:txBody>
                  <a:tcPr/>
                </a:tc>
                <a:extLst>
                  <a:ext uri="{0D108BD9-81ED-4DB2-BD59-A6C34878D82A}">
                    <a16:rowId xmlns:a16="http://schemas.microsoft.com/office/drawing/2014/main" val="894248600"/>
                  </a:ext>
                </a:extLst>
              </a:tr>
              <a:tr h="364129">
                <a:tc>
                  <a:txBody>
                    <a:bodyPr/>
                    <a:lstStyle/>
                    <a:p>
                      <a:r>
                        <a:rPr lang="en-GB" dirty="0"/>
                        <a:t>Bitesize Lunch &amp; Learn Sessions</a:t>
                      </a:r>
                    </a:p>
                  </a:txBody>
                  <a:tcPr/>
                </a:tc>
                <a:tc>
                  <a:txBody>
                    <a:bodyPr/>
                    <a:lstStyle/>
                    <a:p>
                      <a:pPr algn="ctr"/>
                      <a:r>
                        <a:rPr lang="en-GB" dirty="0"/>
                        <a:t>24</a:t>
                      </a:r>
                    </a:p>
                  </a:txBody>
                  <a:tcPr/>
                </a:tc>
                <a:extLst>
                  <a:ext uri="{0D108BD9-81ED-4DB2-BD59-A6C34878D82A}">
                    <a16:rowId xmlns:a16="http://schemas.microsoft.com/office/drawing/2014/main" val="3424877863"/>
                  </a:ext>
                </a:extLst>
              </a:tr>
              <a:tr h="364129">
                <a:tc>
                  <a:txBody>
                    <a:bodyPr/>
                    <a:lstStyle/>
                    <a:p>
                      <a:r>
                        <a:rPr lang="en-GB" dirty="0"/>
                        <a:t>Care Navigation</a:t>
                      </a:r>
                    </a:p>
                  </a:txBody>
                  <a:tcPr/>
                </a:tc>
                <a:tc>
                  <a:txBody>
                    <a:bodyPr/>
                    <a:lstStyle/>
                    <a:p>
                      <a:pPr algn="ctr"/>
                      <a:r>
                        <a:rPr lang="en-GB" dirty="0"/>
                        <a:t>25</a:t>
                      </a:r>
                    </a:p>
                  </a:txBody>
                  <a:tcPr/>
                </a:tc>
                <a:extLst>
                  <a:ext uri="{0D108BD9-81ED-4DB2-BD59-A6C34878D82A}">
                    <a16:rowId xmlns:a16="http://schemas.microsoft.com/office/drawing/2014/main" val="3155166233"/>
                  </a:ext>
                </a:extLst>
              </a:tr>
              <a:tr h="364129">
                <a:tc>
                  <a:txBody>
                    <a:bodyPr/>
                    <a:lstStyle/>
                    <a:p>
                      <a:r>
                        <a:rPr lang="en-GB" dirty="0"/>
                        <a:t>Digital Resources</a:t>
                      </a:r>
                    </a:p>
                  </a:txBody>
                  <a:tcPr/>
                </a:tc>
                <a:tc>
                  <a:txBody>
                    <a:bodyPr/>
                    <a:lstStyle/>
                    <a:p>
                      <a:pPr algn="ctr"/>
                      <a:r>
                        <a:rPr lang="en-GB" dirty="0"/>
                        <a:t>26</a:t>
                      </a:r>
                    </a:p>
                  </a:txBody>
                  <a:tcPr/>
                </a:tc>
                <a:extLst>
                  <a:ext uri="{0D108BD9-81ED-4DB2-BD59-A6C34878D82A}">
                    <a16:rowId xmlns:a16="http://schemas.microsoft.com/office/drawing/2014/main" val="1219160605"/>
                  </a:ext>
                </a:extLst>
              </a:tr>
              <a:tr h="364129">
                <a:tc>
                  <a:txBody>
                    <a:bodyPr/>
                    <a:lstStyle/>
                    <a:p>
                      <a:r>
                        <a:rPr lang="en-GB" dirty="0"/>
                        <a:t>Gloucestershire Primary Care Training Hub</a:t>
                      </a:r>
                    </a:p>
                  </a:txBody>
                  <a:tcPr/>
                </a:tc>
                <a:tc>
                  <a:txBody>
                    <a:bodyPr/>
                    <a:lstStyle/>
                    <a:p>
                      <a:pPr algn="ctr"/>
                      <a:r>
                        <a:rPr lang="en-GB" dirty="0"/>
                        <a:t>27-28</a:t>
                      </a:r>
                    </a:p>
                  </a:txBody>
                  <a:tcPr/>
                </a:tc>
                <a:extLst>
                  <a:ext uri="{0D108BD9-81ED-4DB2-BD59-A6C34878D82A}">
                    <a16:rowId xmlns:a16="http://schemas.microsoft.com/office/drawing/2014/main" val="3205992390"/>
                  </a:ext>
                </a:extLst>
              </a:tr>
              <a:tr h="364129">
                <a:tc>
                  <a:txBody>
                    <a:bodyPr/>
                    <a:lstStyle/>
                    <a:p>
                      <a:r>
                        <a:rPr lang="en-GB" dirty="0"/>
                        <a:t>Other Useful Contacts</a:t>
                      </a:r>
                    </a:p>
                  </a:txBody>
                  <a:tcPr/>
                </a:tc>
                <a:tc>
                  <a:txBody>
                    <a:bodyPr/>
                    <a:lstStyle/>
                    <a:p>
                      <a:pPr algn="ctr"/>
                      <a:r>
                        <a:rPr lang="en-GB" dirty="0"/>
                        <a:t>29</a:t>
                      </a:r>
                    </a:p>
                  </a:txBody>
                  <a:tcPr/>
                </a:tc>
                <a:extLst>
                  <a:ext uri="{0D108BD9-81ED-4DB2-BD59-A6C34878D82A}">
                    <a16:rowId xmlns:a16="http://schemas.microsoft.com/office/drawing/2014/main" val="3503322498"/>
                  </a:ext>
                </a:extLst>
              </a:tr>
            </a:tbl>
          </a:graphicData>
        </a:graphic>
      </p:graphicFrame>
      <p:pic>
        <p:nvPicPr>
          <p:cNvPr id="4" name="Picture 3">
            <a:extLst>
              <a:ext uri="{FF2B5EF4-FFF2-40B4-BE49-F238E27FC236}">
                <a16:creationId xmlns:a16="http://schemas.microsoft.com/office/drawing/2014/main" id="{82900F68-6AF8-C6CF-2334-052B9055CA40}"/>
              </a:ext>
            </a:extLst>
          </p:cNvPr>
          <p:cNvPicPr>
            <a:picLocks noChangeAspect="1"/>
          </p:cNvPicPr>
          <p:nvPr/>
        </p:nvPicPr>
        <p:blipFill>
          <a:blip r:embed="rId2"/>
          <a:stretch>
            <a:fillRect/>
          </a:stretch>
        </p:blipFill>
        <p:spPr>
          <a:xfrm>
            <a:off x="9304252" y="6003727"/>
            <a:ext cx="2887747" cy="862013"/>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5972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0"/>
          <p:cNvPicPr preferRelativeResize="0"/>
          <p:nvPr/>
        </p:nvPicPr>
        <p:blipFill rotWithShape="1">
          <a:blip r:embed="rId3">
            <a:alphaModFix/>
          </a:blip>
          <a:srcRect/>
          <a:stretch/>
        </p:blipFill>
        <p:spPr>
          <a:xfrm>
            <a:off x="0" y="1913"/>
            <a:ext cx="12192000" cy="6858008"/>
          </a:xfrm>
          <a:prstGeom prst="rect">
            <a:avLst/>
          </a:prstGeom>
          <a:noFill/>
          <a:ln>
            <a:noFill/>
          </a:ln>
        </p:spPr>
      </p:pic>
      <p:sp>
        <p:nvSpPr>
          <p:cNvPr id="249" name="Google Shape;249;p40"/>
          <p:cNvSpPr/>
          <p:nvPr/>
        </p:nvSpPr>
        <p:spPr>
          <a:xfrm>
            <a:off x="1191127" y="245978"/>
            <a:ext cx="8134685" cy="1229895"/>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001D4B"/>
                </a:solidFill>
                <a:effectLst/>
                <a:uLnTx/>
                <a:uFillTx/>
                <a:latin typeface="Arial"/>
                <a:ea typeface="Arial"/>
                <a:cs typeface="Arial"/>
                <a:sym typeface="Arial"/>
              </a:rPr>
              <a:t>How to use </a:t>
            </a:r>
            <a:r>
              <a:rPr kumimoji="0" lang="en" sz="4267" b="1" i="0" u="none" strike="noStrike" kern="0" cap="none" spc="0" normalizeH="0" baseline="0" noProof="0">
                <a:ln>
                  <a:noFill/>
                </a:ln>
                <a:solidFill>
                  <a:srgbClr val="1860AD"/>
                </a:solidFill>
                <a:effectLst/>
                <a:uLnTx/>
                <a:uFillTx/>
                <a:latin typeface="Arial"/>
                <a:ea typeface="Arial"/>
                <a:cs typeface="Arial"/>
                <a:sym typeface="Arial"/>
              </a:rPr>
              <a:t>My Possible Self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40"/>
          <p:cNvSpPr/>
          <p:nvPr/>
        </p:nvSpPr>
        <p:spPr>
          <a:xfrm>
            <a:off x="1794375" y="1582820"/>
            <a:ext cx="6983664" cy="1379621"/>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1" name="Google Shape;251;p40"/>
          <p:cNvSpPr txBox="1"/>
          <p:nvPr/>
        </p:nvSpPr>
        <p:spPr>
          <a:xfrm>
            <a:off x="1794375" y="1576847"/>
            <a:ext cx="6853236" cy="707846"/>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Download the app via Google Play or Apple App Store by scanning the QR code</a:t>
            </a:r>
            <a:endParaRPr kumimoji="0" sz="2000" b="0" i="0" u="none" strike="noStrike" kern="0" cap="none" spc="0" normalizeH="0" baseline="0" noProof="0">
              <a:ln>
                <a:noFill/>
              </a:ln>
              <a:solidFill>
                <a:srgbClr val="001D4B"/>
              </a:solidFill>
              <a:effectLst/>
              <a:uLnTx/>
              <a:uFillTx/>
              <a:latin typeface="Arial"/>
              <a:ea typeface="Arial"/>
              <a:cs typeface="Arial"/>
              <a:sym typeface="Arial"/>
            </a:endParaRPr>
          </a:p>
        </p:txBody>
      </p:sp>
      <p:sp>
        <p:nvSpPr>
          <p:cNvPr id="252" name="Google Shape;252;p40"/>
          <p:cNvSpPr/>
          <p:nvPr/>
        </p:nvSpPr>
        <p:spPr>
          <a:xfrm>
            <a:off x="1794375" y="3133559"/>
            <a:ext cx="5852363" cy="770021"/>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3" name="Google Shape;253;p40"/>
          <p:cNvSpPr txBox="1"/>
          <p:nvPr/>
        </p:nvSpPr>
        <p:spPr>
          <a:xfrm>
            <a:off x="1794375" y="2460599"/>
            <a:ext cx="7056800" cy="851411"/>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Create an account and enter your unique organisational code:</a:t>
            </a:r>
            <a:r>
              <a:rPr kumimoji="0" lang="en" sz="2933" b="1" i="0" u="none" strike="noStrike" kern="0" cap="none" spc="0" normalizeH="0" baseline="0" noProof="0">
                <a:ln>
                  <a:noFill/>
                </a:ln>
                <a:solidFill>
                  <a:srgbClr val="001D4B"/>
                </a:solidFill>
                <a:effectLst/>
                <a:uLnTx/>
                <a:uFillTx/>
                <a:latin typeface="Arial"/>
                <a:ea typeface="+mn-ea"/>
                <a:cs typeface="Arial"/>
                <a:sym typeface="Arial"/>
              </a:rPr>
              <a:t> </a:t>
            </a:r>
            <a:r>
              <a:rPr kumimoji="0" lang="en" sz="2067" b="0" i="0" u="none" strike="noStrike" kern="0" cap="none" spc="0" normalizeH="0" baseline="0" noProof="0">
                <a:ln>
                  <a:noFill/>
                </a:ln>
                <a:solidFill>
                  <a:srgbClr val="181818"/>
                </a:solidFill>
                <a:effectLst/>
                <a:highlight>
                  <a:srgbClr val="FFFFFF"/>
                </a:highlight>
                <a:uLnTx/>
                <a:uFillTx/>
                <a:latin typeface="Roboto"/>
                <a:ea typeface="Roboto"/>
                <a:cs typeface="Roboto"/>
                <a:sym typeface="Roboto"/>
              </a:rPr>
              <a:t>GLicB25!</a:t>
            </a:r>
            <a:endParaRPr kumimoji="0" sz="4533" b="1" i="0" u="none" strike="noStrike" kern="0" cap="none" spc="0" normalizeH="0" baseline="0" noProof="0">
              <a:ln>
                <a:noFill/>
              </a:ln>
              <a:solidFill>
                <a:srgbClr val="001D4B"/>
              </a:solidFill>
              <a:effectLst/>
              <a:uLnTx/>
              <a:uFillTx/>
              <a:latin typeface="Arial"/>
              <a:ea typeface="Arial"/>
              <a:cs typeface="Arial"/>
              <a:sym typeface="Arial"/>
            </a:endParaRPr>
          </a:p>
        </p:txBody>
      </p:sp>
      <p:sp>
        <p:nvSpPr>
          <p:cNvPr id="254" name="Google Shape;254;p40"/>
          <p:cNvSpPr/>
          <p:nvPr/>
        </p:nvSpPr>
        <p:spPr>
          <a:xfrm>
            <a:off x="1715946" y="4140203"/>
            <a:ext cx="5002095" cy="743352"/>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5" name="Google Shape;255;p40"/>
          <p:cNvSpPr txBox="1"/>
          <p:nvPr/>
        </p:nvSpPr>
        <p:spPr>
          <a:xfrm>
            <a:off x="1827989" y="3483907"/>
            <a:ext cx="5071647"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Enjoy the benefits of the app! </a:t>
            </a:r>
            <a:endParaRPr kumimoji="0" sz="2000" b="1" i="0" u="none" strike="noStrike" kern="0" cap="none" spc="0" normalizeH="0" baseline="0" noProof="0">
              <a:ln>
                <a:noFill/>
              </a:ln>
              <a:solidFill>
                <a:srgbClr val="001D4B"/>
              </a:solidFill>
              <a:effectLst/>
              <a:uLnTx/>
              <a:uFillTx/>
              <a:latin typeface="Arial"/>
              <a:ea typeface="Arial"/>
              <a:cs typeface="Arial"/>
              <a:sym typeface="Arial"/>
            </a:endParaRPr>
          </a:p>
        </p:txBody>
      </p:sp>
      <p:sp>
        <p:nvSpPr>
          <p:cNvPr id="256" name="Google Shape;256;p40"/>
          <p:cNvSpPr txBox="1"/>
          <p:nvPr/>
        </p:nvSpPr>
        <p:spPr>
          <a:xfrm>
            <a:off x="1637666" y="4394258"/>
            <a:ext cx="1334277" cy="379615"/>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002060"/>
                </a:solidFill>
                <a:effectLst/>
                <a:uLnTx/>
                <a:uFillTx/>
                <a:latin typeface="Arial"/>
                <a:ea typeface="Arial"/>
                <a:cs typeface="Arial"/>
                <a:sym typeface="Arial"/>
              </a:rPr>
              <a:t>Scan me</a:t>
            </a:r>
            <a:endParaRPr kumimoji="0" sz="1867" b="1"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257" name="Google Shape;257;p40"/>
          <p:cNvSpPr/>
          <p:nvPr/>
        </p:nvSpPr>
        <p:spPr>
          <a:xfrm>
            <a:off x="2820927" y="4511879"/>
            <a:ext cx="302035" cy="163928"/>
          </a:xfrm>
          <a:prstGeom prst="rightArrow">
            <a:avLst>
              <a:gd name="adj1" fmla="val 50000"/>
              <a:gd name="adj2" fmla="val 50000"/>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8" name="Google Shape;258;p40"/>
          <p:cNvSpPr/>
          <p:nvPr/>
        </p:nvSpPr>
        <p:spPr>
          <a:xfrm>
            <a:off x="6281283" y="3703019"/>
            <a:ext cx="622927" cy="743352"/>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59" name="Google Shape;259;p40"/>
          <p:cNvPicPr preferRelativeResize="0"/>
          <p:nvPr/>
        </p:nvPicPr>
        <p:blipFill rotWithShape="1">
          <a:blip r:embed="rId4">
            <a:alphaModFix/>
          </a:blip>
          <a:srcRect/>
          <a:stretch/>
        </p:blipFill>
        <p:spPr>
          <a:xfrm>
            <a:off x="1218303" y="2385707"/>
            <a:ext cx="609685" cy="695423"/>
          </a:xfrm>
          <a:prstGeom prst="rect">
            <a:avLst/>
          </a:prstGeom>
          <a:noFill/>
          <a:ln>
            <a:noFill/>
          </a:ln>
        </p:spPr>
      </p:pic>
      <p:sp>
        <p:nvSpPr>
          <p:cNvPr id="260" name="Google Shape;260;p40"/>
          <p:cNvSpPr/>
          <p:nvPr/>
        </p:nvSpPr>
        <p:spPr>
          <a:xfrm>
            <a:off x="1227487" y="3013208"/>
            <a:ext cx="493933" cy="1750381"/>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61" name="Google Shape;261;p40"/>
          <p:cNvPicPr preferRelativeResize="0"/>
          <p:nvPr/>
        </p:nvPicPr>
        <p:blipFill rotWithShape="1">
          <a:blip r:embed="rId5">
            <a:alphaModFix/>
          </a:blip>
          <a:srcRect/>
          <a:stretch/>
        </p:blipFill>
        <p:spPr>
          <a:xfrm>
            <a:off x="1227487" y="3384957"/>
            <a:ext cx="609685" cy="600159"/>
          </a:xfrm>
          <a:prstGeom prst="rect">
            <a:avLst/>
          </a:prstGeom>
          <a:noFill/>
          <a:ln>
            <a:noFill/>
          </a:ln>
        </p:spPr>
      </p:pic>
      <p:pic>
        <p:nvPicPr>
          <p:cNvPr id="262" name="Google Shape;262;p40"/>
          <p:cNvPicPr preferRelativeResize="0"/>
          <p:nvPr/>
        </p:nvPicPr>
        <p:blipFill rotWithShape="1">
          <a:blip r:embed="rId6">
            <a:alphaModFix/>
          </a:blip>
          <a:srcRect/>
          <a:stretch/>
        </p:blipFill>
        <p:spPr>
          <a:xfrm>
            <a:off x="3442275" y="4120641"/>
            <a:ext cx="966015" cy="966015"/>
          </a:xfrm>
          <a:prstGeom prst="rect">
            <a:avLst/>
          </a:prstGeom>
          <a:noFill/>
          <a:ln>
            <a:noFill/>
          </a:ln>
        </p:spPr>
      </p:pic>
      <p:sp>
        <p:nvSpPr>
          <p:cNvPr id="263" name="Google Shape;263;p40"/>
          <p:cNvSpPr/>
          <p:nvPr/>
        </p:nvSpPr>
        <p:spPr>
          <a:xfrm>
            <a:off x="3442263" y="4140200"/>
            <a:ext cx="1146000" cy="966000"/>
          </a:xfrm>
          <a:prstGeom prst="rect">
            <a:avLst/>
          </a:prstGeom>
          <a:noFill/>
          <a:ln w="12700" cap="flat" cmpd="sng">
            <a:solidFill>
              <a:srgbClr val="1860A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64" name="Google Shape;264;p40"/>
          <p:cNvPicPr preferRelativeResize="0"/>
          <p:nvPr/>
        </p:nvPicPr>
        <p:blipFill rotWithShape="1">
          <a:blip r:embed="rId7">
            <a:alphaModFix/>
          </a:blip>
          <a:srcRect l="105740" t="33260" r="-105740" b="-33260"/>
          <a:stretch/>
        </p:blipFill>
        <p:spPr>
          <a:xfrm>
            <a:off x="4438659" y="2870200"/>
            <a:ext cx="1779941" cy="6001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0" name="Google Shape;270;p41"/>
          <p:cNvPicPr preferRelativeResize="0"/>
          <p:nvPr/>
        </p:nvPicPr>
        <p:blipFill rotWithShape="1">
          <a:blip r:embed="rId3">
            <a:alphaModFix/>
          </a:blip>
          <a:srcRect/>
          <a:stretch/>
        </p:blipFill>
        <p:spPr>
          <a:xfrm>
            <a:off x="10334869" y="6007435"/>
            <a:ext cx="1609033" cy="664733"/>
          </a:xfrm>
          <a:prstGeom prst="rect">
            <a:avLst/>
          </a:prstGeom>
          <a:noFill/>
          <a:ln>
            <a:noFill/>
          </a:ln>
        </p:spPr>
      </p:pic>
      <p:sp>
        <p:nvSpPr>
          <p:cNvPr id="271" name="Google Shape;271;p41"/>
          <p:cNvSpPr txBox="1"/>
          <p:nvPr/>
        </p:nvSpPr>
        <p:spPr>
          <a:xfrm>
            <a:off x="720000" y="432000"/>
            <a:ext cx="10969200" cy="10721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667" b="1" i="0" u="none" strike="noStrike" kern="0" cap="none" spc="0" normalizeH="0" baseline="0" noProof="0">
                <a:ln>
                  <a:noFill/>
                </a:ln>
                <a:solidFill>
                  <a:srgbClr val="002653"/>
                </a:solidFill>
                <a:effectLst/>
                <a:uLnTx/>
                <a:uFillTx/>
                <a:latin typeface="Arial"/>
                <a:ea typeface="Arial"/>
                <a:cs typeface="Arial"/>
                <a:sym typeface="Arial"/>
              </a:rPr>
              <a:t>Care first Lifestyle:</a:t>
            </a:r>
            <a:r>
              <a:rPr kumimoji="0" lang="en" sz="4667" b="1" i="0" u="none" strike="noStrike" kern="0" cap="none" spc="0" normalizeH="0" baseline="0" noProof="0">
                <a:ln>
                  <a:noFill/>
                </a:ln>
                <a:solidFill>
                  <a:srgbClr val="000000"/>
                </a:solidFill>
                <a:effectLst/>
                <a:uLnTx/>
                <a:uFillTx/>
                <a:latin typeface="Arial"/>
                <a:ea typeface="Arial"/>
                <a:cs typeface="Arial"/>
                <a:sym typeface="Arial"/>
              </a:rPr>
              <a:t> </a:t>
            </a:r>
            <a:r>
              <a:rPr kumimoji="0" lang="en" sz="4667" b="1" i="0" u="none" strike="noStrike" kern="0" cap="none" spc="0" normalizeH="0" baseline="0" noProof="0">
                <a:ln>
                  <a:noFill/>
                </a:ln>
                <a:solidFill>
                  <a:srgbClr val="FFFFFF"/>
                </a:solidFill>
                <a:effectLst/>
                <a:uLnTx/>
                <a:uFillTx/>
                <a:latin typeface="Arial"/>
                <a:ea typeface="Arial"/>
                <a:cs typeface="Arial"/>
                <a:sym typeface="Arial"/>
              </a:rPr>
              <a:t>what you’ll find</a:t>
            </a:r>
            <a:endParaRPr kumimoji="0" sz="4667" b="1" i="0" u="none" strike="noStrike" kern="0" cap="none" spc="0" normalizeH="0" baseline="0" noProof="0">
              <a:ln>
                <a:noFill/>
              </a:ln>
              <a:solidFill>
                <a:srgbClr val="002653"/>
              </a:solidFill>
              <a:effectLst/>
              <a:uLnTx/>
              <a:uFillTx/>
              <a:latin typeface="Arial"/>
              <a:ea typeface="Arial"/>
              <a:cs typeface="Arial"/>
              <a:sym typeface="Arial"/>
            </a:endParaRPr>
          </a:p>
        </p:txBody>
      </p:sp>
      <p:sp>
        <p:nvSpPr>
          <p:cNvPr id="272" name="Google Shape;272;p41"/>
          <p:cNvSpPr txBox="1"/>
          <p:nvPr/>
        </p:nvSpPr>
        <p:spPr>
          <a:xfrm>
            <a:off x="507600" y="1550800"/>
            <a:ext cx="7322400" cy="3756400"/>
          </a:xfrm>
          <a:prstGeom prst="rect">
            <a:avLst/>
          </a:prstGeom>
          <a:noFill/>
          <a:ln>
            <a:noFill/>
          </a:ln>
        </p:spPr>
        <p:txBody>
          <a:bodyPr spcFirstLastPara="1" wrap="square" lIns="121900" tIns="121900" rIns="121900" bIns="121900" anchor="ctr" anchorCtr="0">
            <a:noAutofit/>
          </a:bodyPr>
          <a:lstStyle/>
          <a:p>
            <a:pPr marL="609585" marR="0" lvl="0" indent="-499521" algn="l" defTabSz="1219170" rtl="0" eaLnBrk="1" fontAlgn="auto" latinLnBrk="0" hangingPunct="1">
              <a:lnSpc>
                <a:spcPct val="100000"/>
              </a:lnSpc>
              <a:spcBef>
                <a:spcPts val="0"/>
              </a:spcBef>
              <a:spcAft>
                <a:spcPts val="0"/>
              </a:spcAft>
              <a:buClr>
                <a:srgbClr val="FFFFFF"/>
              </a:buClr>
              <a:buSzPts val="1700"/>
              <a:buFont typeface="Bitter"/>
              <a:buChar char="●"/>
              <a:tabLst/>
              <a:defRPr/>
            </a:pPr>
            <a:r>
              <a:rPr kumimoji="0" lang="en" sz="2667" b="1" i="0" u="none" strike="noStrike" kern="0" cap="none" spc="0" normalizeH="0" baseline="0" noProof="0">
                <a:ln>
                  <a:noFill/>
                </a:ln>
                <a:solidFill>
                  <a:srgbClr val="FFFFFF"/>
                </a:solidFill>
                <a:effectLst/>
                <a:uLnTx/>
                <a:uFillTx/>
                <a:latin typeface="Arial"/>
                <a:ea typeface="Arial"/>
                <a:cs typeface="Arial"/>
                <a:sym typeface="Arial"/>
              </a:rPr>
              <a:t>Online information and advice on:</a:t>
            </a:r>
            <a:br>
              <a:rPr kumimoji="0" lang="en" sz="2667" b="1" i="0" u="none" strike="noStrike" kern="0" cap="none" spc="0" normalizeH="0" baseline="0" noProof="0">
                <a:ln>
                  <a:noFill/>
                </a:ln>
                <a:solidFill>
                  <a:srgbClr val="FFFFFF"/>
                </a:solidFill>
                <a:effectLst/>
                <a:uLnTx/>
                <a:uFillTx/>
                <a:latin typeface="Arial"/>
                <a:ea typeface="Arial"/>
                <a:cs typeface="Arial"/>
                <a:sym typeface="Arial"/>
              </a:rPr>
            </a:br>
            <a:r>
              <a:rPr kumimoji="0" lang="en" sz="2667" b="0" i="0" u="none" strike="noStrike" kern="0" cap="none" spc="0" normalizeH="0" baseline="0" noProof="0">
                <a:ln>
                  <a:noFill/>
                </a:ln>
                <a:solidFill>
                  <a:srgbClr val="002653"/>
                </a:solidFill>
                <a:effectLst/>
                <a:uLnTx/>
                <a:uFillTx/>
                <a:latin typeface="Arial"/>
                <a:ea typeface="Arial"/>
                <a:cs typeface="Arial"/>
                <a:sym typeface="Arial"/>
              </a:rPr>
              <a:t>wellbeing, finance, work-related issues, relationships, caring responsibilities, mental health, menopause &amp; more…</a:t>
            </a:r>
            <a:endParaRPr kumimoji="0" sz="2667" b="1" i="0" u="none" strike="noStrike" kern="0" cap="none" spc="0" normalizeH="0" baseline="0" noProof="0">
              <a:ln>
                <a:noFill/>
              </a:ln>
              <a:solidFill>
                <a:srgbClr val="000000"/>
              </a:solidFill>
              <a:effectLst/>
              <a:uLnTx/>
              <a:uFillTx/>
              <a:latin typeface="Arial"/>
              <a:ea typeface="Arial"/>
              <a:cs typeface="Arial"/>
              <a:sym typeface="Arial"/>
            </a:endParaRPr>
          </a:p>
          <a:p>
            <a:pPr marL="609585" marR="0" lvl="0" indent="-482588" algn="l" defTabSz="1219170" rtl="0" eaLnBrk="1" fontAlgn="auto" latinLnBrk="0" hangingPunct="1">
              <a:lnSpc>
                <a:spcPct val="90000"/>
              </a:lnSpc>
              <a:spcBef>
                <a:spcPts val="1333"/>
              </a:spcBef>
              <a:spcAft>
                <a:spcPts val="0"/>
              </a:spcAft>
              <a:buClr>
                <a:srgbClr val="FFFFFF"/>
              </a:buClr>
              <a:buSzPts val="1500"/>
              <a:buFont typeface="Bitter"/>
              <a:buChar char="●"/>
              <a:tabLst/>
              <a:defRPr/>
            </a:pPr>
            <a:r>
              <a:rPr kumimoji="0" lang="en" sz="2667" b="1" i="0" u="none" strike="noStrike" kern="0" cap="none" spc="0" normalizeH="0" baseline="0" noProof="0">
                <a:ln>
                  <a:noFill/>
                </a:ln>
                <a:solidFill>
                  <a:srgbClr val="FFFFFF"/>
                </a:solidFill>
                <a:effectLst/>
                <a:uLnTx/>
                <a:uFillTx/>
                <a:latin typeface="Arial"/>
                <a:ea typeface="Arial"/>
                <a:cs typeface="Arial"/>
                <a:sym typeface="Arial"/>
              </a:rPr>
              <a:t>Access to webinars</a:t>
            </a:r>
            <a:br>
              <a:rPr kumimoji="0" lang="en" sz="2667" b="1" i="0" u="none" strike="noStrike" kern="0" cap="none" spc="0" normalizeH="0" baseline="0" noProof="0">
                <a:ln>
                  <a:noFill/>
                </a:ln>
                <a:solidFill>
                  <a:srgbClr val="000000"/>
                </a:solidFill>
                <a:effectLst/>
                <a:uLnTx/>
                <a:uFillTx/>
                <a:latin typeface="Arial"/>
                <a:ea typeface="Arial"/>
                <a:cs typeface="Arial"/>
                <a:sym typeface="Arial"/>
              </a:rPr>
            </a:br>
            <a:r>
              <a:rPr kumimoji="0" lang="en" sz="2667" b="0" i="0" u="none" strike="noStrike" kern="0" cap="none" spc="0" normalizeH="0" baseline="0" noProof="0">
                <a:ln>
                  <a:noFill/>
                </a:ln>
                <a:solidFill>
                  <a:srgbClr val="002653"/>
                </a:solidFill>
                <a:effectLst/>
                <a:uLnTx/>
                <a:uFillTx/>
                <a:latin typeface="Arial"/>
                <a:ea typeface="Arial"/>
                <a:cs typeface="Arial"/>
                <a:sym typeface="Arial"/>
              </a:rPr>
              <a:t>covering a range of work</a:t>
            </a:r>
            <a:br>
              <a:rPr kumimoji="0" lang="en" sz="2667" b="0" i="0" u="none" strike="noStrike" kern="0" cap="none" spc="0" normalizeH="0" baseline="0" noProof="0">
                <a:ln>
                  <a:noFill/>
                </a:ln>
                <a:solidFill>
                  <a:srgbClr val="002653"/>
                </a:solidFill>
                <a:effectLst/>
                <a:uLnTx/>
                <a:uFillTx/>
                <a:latin typeface="Arial"/>
                <a:ea typeface="Arial"/>
                <a:cs typeface="Arial"/>
                <a:sym typeface="Arial"/>
              </a:rPr>
            </a:br>
            <a:r>
              <a:rPr kumimoji="0" lang="en" sz="2667" b="0" i="0" u="none" strike="noStrike" kern="0" cap="none" spc="0" normalizeH="0" baseline="0" noProof="0">
                <a:ln>
                  <a:noFill/>
                </a:ln>
                <a:solidFill>
                  <a:srgbClr val="002653"/>
                </a:solidFill>
                <a:effectLst/>
                <a:uLnTx/>
                <a:uFillTx/>
                <a:latin typeface="Arial"/>
                <a:ea typeface="Arial"/>
                <a:cs typeface="Arial"/>
                <a:sym typeface="Arial"/>
              </a:rPr>
              <a:t>and wellbeing topics</a:t>
            </a:r>
            <a:endParaRPr kumimoji="0" sz="2667" b="0" i="0" u="none" strike="noStrike" kern="0" cap="none" spc="0" normalizeH="0" baseline="0" noProof="0">
              <a:ln>
                <a:noFill/>
              </a:ln>
              <a:solidFill>
                <a:srgbClr val="002653"/>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p:nvPr/>
        </p:nvSpPr>
        <p:spPr>
          <a:xfrm>
            <a:off x="133" y="5821600"/>
            <a:ext cx="12192000" cy="1036400"/>
          </a:xfrm>
          <a:prstGeom prst="rect">
            <a:avLst/>
          </a:prstGeom>
          <a:solidFill>
            <a:srgbClr val="01265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8" name="Google Shape;278;p42"/>
          <p:cNvPicPr preferRelativeResize="0"/>
          <p:nvPr/>
        </p:nvPicPr>
        <p:blipFill rotWithShape="1">
          <a:blip r:embed="rId3">
            <a:alphaModFix/>
          </a:blip>
          <a:srcRect/>
          <a:stretch/>
        </p:blipFill>
        <p:spPr>
          <a:xfrm>
            <a:off x="10334869" y="6007435"/>
            <a:ext cx="1609033" cy="664733"/>
          </a:xfrm>
          <a:prstGeom prst="rect">
            <a:avLst/>
          </a:prstGeom>
          <a:noFill/>
          <a:ln>
            <a:noFill/>
          </a:ln>
        </p:spPr>
      </p:pic>
      <p:sp>
        <p:nvSpPr>
          <p:cNvPr id="279" name="Google Shape;279;p42"/>
          <p:cNvSpPr txBox="1"/>
          <p:nvPr/>
        </p:nvSpPr>
        <p:spPr>
          <a:xfrm>
            <a:off x="719900" y="421775"/>
            <a:ext cx="11224000" cy="100132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002653"/>
                </a:solidFill>
                <a:effectLst/>
                <a:uLnTx/>
                <a:uFillTx/>
                <a:latin typeface="Arial"/>
                <a:ea typeface="Arial"/>
                <a:cs typeface="Arial"/>
                <a:sym typeface="Arial"/>
              </a:rPr>
              <a:t>Where can you </a:t>
            </a:r>
            <a:r>
              <a:rPr kumimoji="0" lang="en" sz="4267" b="1" i="0" u="none" strike="noStrike" kern="0" cap="none" spc="0" normalizeH="0" baseline="0" noProof="0">
                <a:ln>
                  <a:noFill/>
                </a:ln>
                <a:solidFill>
                  <a:srgbClr val="FFFFFF"/>
                </a:solidFill>
                <a:effectLst/>
                <a:uLnTx/>
                <a:uFillTx/>
                <a:latin typeface="Arial"/>
                <a:ea typeface="Arial"/>
                <a:cs typeface="Arial"/>
                <a:sym typeface="Arial"/>
              </a:rPr>
              <a:t>find out more?</a:t>
            </a:r>
            <a:endParaRPr kumimoji="0" sz="4267"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0" name="Google Shape;280;p42"/>
          <p:cNvSpPr txBox="1"/>
          <p:nvPr/>
        </p:nvSpPr>
        <p:spPr>
          <a:xfrm>
            <a:off x="719900" y="1372188"/>
            <a:ext cx="10427072" cy="1015622"/>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1D4B"/>
                </a:solidFill>
                <a:effectLst/>
                <a:uLnTx/>
                <a:uFillTx/>
                <a:latin typeface="Arial"/>
                <a:ea typeface="Arial"/>
                <a:cs typeface="Arial"/>
                <a:sym typeface="Arial"/>
              </a:rPr>
              <a:t>To find out more about how we can support you, and the types of issues we are best placed to support, please view our information hub: </a:t>
            </a:r>
            <a:r>
              <a:rPr kumimoji="0" lang="en" sz="2000" b="0" i="0" u="sng" strike="noStrike" kern="0" cap="none" spc="0" normalizeH="0" baseline="0" noProof="0">
                <a:ln>
                  <a:noFill/>
                </a:ln>
                <a:solidFill>
                  <a:srgbClr val="0563C1"/>
                </a:solidFill>
                <a:effectLst/>
                <a:uLnTx/>
                <a:uFillTx/>
                <a:latin typeface="Arial"/>
                <a:ea typeface="Arial"/>
                <a:cs typeface="Arial"/>
                <a:sym typeface="Arial"/>
                <a:hlinkClick r:id="rId4"/>
              </a:rPr>
              <a:t>Care first | Linktree</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42"/>
          <p:cNvSpPr/>
          <p:nvPr/>
        </p:nvSpPr>
        <p:spPr>
          <a:xfrm>
            <a:off x="834192" y="2841746"/>
            <a:ext cx="3740101" cy="623351"/>
          </a:xfrm>
          <a:prstGeom prst="homePlate">
            <a:avLst>
              <a:gd name="adj" fmla="val 50000"/>
            </a:avLst>
          </a:prstGeom>
          <a:solidFill>
            <a:srgbClr val="001D4B"/>
          </a:solidFill>
          <a:ln w="12700" cap="flat" cmpd="sng">
            <a:solidFill>
              <a:srgbClr val="001D4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FFFFFF"/>
                </a:solidFill>
                <a:effectLst/>
                <a:uLnTx/>
                <a:uFillTx/>
                <a:latin typeface="Arial"/>
                <a:ea typeface="Arial"/>
                <a:cs typeface="Arial"/>
                <a:sym typeface="Arial"/>
              </a:rPr>
              <a:t>User FAQs Guide</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42"/>
          <p:cNvSpPr/>
          <p:nvPr/>
        </p:nvSpPr>
        <p:spPr>
          <a:xfrm>
            <a:off x="834191" y="3692002"/>
            <a:ext cx="3740101" cy="623351"/>
          </a:xfrm>
          <a:prstGeom prst="homePlate">
            <a:avLst>
              <a:gd name="adj" fmla="val 50000"/>
            </a:avLst>
          </a:prstGeom>
          <a:solidFill>
            <a:srgbClr val="1860AD"/>
          </a:solidFill>
          <a:ln w="12700" cap="flat" cmpd="sng">
            <a:solidFill>
              <a:srgbClr val="1860A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FFFFFF"/>
                </a:solidFill>
                <a:effectLst/>
                <a:uLnTx/>
                <a:uFillTx/>
                <a:latin typeface="Arial"/>
                <a:ea typeface="Arial"/>
                <a:cs typeface="Arial"/>
                <a:sym typeface="Arial"/>
              </a:rPr>
              <a:t>Your Services Explained</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42"/>
          <p:cNvSpPr/>
          <p:nvPr/>
        </p:nvSpPr>
        <p:spPr>
          <a:xfrm>
            <a:off x="834191" y="4542258"/>
            <a:ext cx="3740101" cy="623351"/>
          </a:xfrm>
          <a:prstGeom prst="homePlate">
            <a:avLst>
              <a:gd name="adj" fmla="val 50000"/>
            </a:avLst>
          </a:prstGeom>
          <a:solidFill>
            <a:srgbClr val="001D4B"/>
          </a:solidFill>
          <a:ln w="12700" cap="flat" cmpd="sng">
            <a:solidFill>
              <a:srgbClr val="001D4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FFFFFF"/>
                </a:solidFill>
                <a:effectLst/>
                <a:uLnTx/>
                <a:uFillTx/>
                <a:latin typeface="Arial"/>
                <a:ea typeface="Arial"/>
                <a:cs typeface="Arial"/>
                <a:sym typeface="Arial"/>
              </a:rPr>
              <a:t>User Testimonials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3"/>
          <p:cNvSpPr/>
          <p:nvPr/>
        </p:nvSpPr>
        <p:spPr>
          <a:xfrm>
            <a:off x="133" y="5821600"/>
            <a:ext cx="12192000" cy="1036400"/>
          </a:xfrm>
          <a:prstGeom prst="rect">
            <a:avLst/>
          </a:prstGeom>
          <a:solidFill>
            <a:srgbClr val="1961A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89" name="Google Shape;289;p43"/>
          <p:cNvPicPr preferRelativeResize="0"/>
          <p:nvPr/>
        </p:nvPicPr>
        <p:blipFill rotWithShape="1">
          <a:blip r:embed="rId3">
            <a:alphaModFix/>
          </a:blip>
          <a:srcRect/>
          <a:stretch/>
        </p:blipFill>
        <p:spPr>
          <a:xfrm>
            <a:off x="10334869" y="6007435"/>
            <a:ext cx="1609033" cy="664733"/>
          </a:xfrm>
          <a:prstGeom prst="rect">
            <a:avLst/>
          </a:prstGeom>
          <a:noFill/>
          <a:ln>
            <a:noFill/>
          </a:ln>
        </p:spPr>
      </p:pic>
      <p:sp>
        <p:nvSpPr>
          <p:cNvPr id="290" name="Google Shape;290;p43"/>
          <p:cNvSpPr txBox="1"/>
          <p:nvPr/>
        </p:nvSpPr>
        <p:spPr>
          <a:xfrm>
            <a:off x="718967" y="261467"/>
            <a:ext cx="5035200" cy="10721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667" b="1" i="0" u="none" strike="noStrike" kern="0" cap="none" spc="0" normalizeH="0" baseline="0" noProof="0">
                <a:ln>
                  <a:noFill/>
                </a:ln>
                <a:solidFill>
                  <a:srgbClr val="C5009A"/>
                </a:solidFill>
                <a:effectLst/>
                <a:uLnTx/>
                <a:uFillTx/>
                <a:latin typeface="Arial"/>
                <a:ea typeface="Arial"/>
                <a:cs typeface="Arial"/>
                <a:sym typeface="Arial"/>
              </a:rPr>
              <a:t>Contact details </a:t>
            </a:r>
            <a:endParaRPr kumimoji="0" sz="46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1" name="Google Shape;291;p43"/>
          <p:cNvSpPr txBox="1"/>
          <p:nvPr/>
        </p:nvSpPr>
        <p:spPr>
          <a:xfrm>
            <a:off x="718967" y="1236267"/>
            <a:ext cx="8032400" cy="40764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FFFFFF"/>
                </a:solidFill>
                <a:effectLst/>
                <a:uLnTx/>
                <a:uFillTx/>
                <a:latin typeface="Arial"/>
                <a:ea typeface="Arial"/>
                <a:cs typeface="Arial"/>
                <a:sym typeface="Arial"/>
              </a:rPr>
              <a:t>If you’d like to know more about Care first and how we can support you, please view our information hub on: </a:t>
            </a:r>
            <a:r>
              <a:rPr kumimoji="0" lang="en" sz="2267" b="1" i="0" u="sng" strike="noStrike" kern="0" cap="none" spc="0" normalizeH="0" baseline="0" noProof="0">
                <a:ln>
                  <a:noFill/>
                </a:ln>
                <a:solidFill>
                  <a:srgbClr val="0563C1"/>
                </a:solidFill>
                <a:effectLst/>
                <a:uLnTx/>
                <a:uFillTx/>
                <a:latin typeface="Arial"/>
                <a:ea typeface="Arial"/>
                <a:cs typeface="Arial"/>
                <a:sym typeface="Arial"/>
                <a:hlinkClick r:id="rId4"/>
              </a:rPr>
              <a:t>https://linktr.ee/care_first</a:t>
            </a:r>
            <a:endParaRPr kumimoji="0" sz="2267"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267"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FFFFFF"/>
                </a:solidFill>
                <a:effectLst/>
                <a:uLnTx/>
                <a:uFillTx/>
                <a:latin typeface="Arial"/>
                <a:ea typeface="Arial"/>
                <a:cs typeface="Arial"/>
                <a:sym typeface="Arial"/>
              </a:rPr>
              <a:t>0800 174 319</a:t>
            </a:r>
            <a:endParaRPr kumimoji="0" sz="4267"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1219170" rtl="0" eaLnBrk="1" fontAlgn="auto" latinLnBrk="0" hangingPunct="1">
              <a:lnSpc>
                <a:spcPct val="115000"/>
              </a:lnSpc>
              <a:spcBef>
                <a:spcPts val="1333"/>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Arial"/>
                <a:cs typeface="Arial"/>
                <a:sym typeface="Arial"/>
              </a:rPr>
              <a:t>Lifestyle platform login details:</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1219170" rtl="0" eaLnBrk="1" fontAlgn="auto" latinLnBrk="0" hangingPunct="1">
              <a:lnSpc>
                <a:spcPct val="115000"/>
              </a:lnSpc>
              <a:spcBef>
                <a:spcPts val="1333"/>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Arial"/>
                <a:cs typeface="Arial"/>
                <a:sym typeface="Arial"/>
              </a:rPr>
              <a:t>Username: </a:t>
            </a:r>
            <a:r>
              <a:rPr kumimoji="0" lang="en" sz="2000" b="1" i="0" u="none" strike="noStrike" kern="0" cap="none" spc="0" normalizeH="0" baseline="0" noProof="0">
                <a:ln>
                  <a:noFill/>
                </a:ln>
                <a:solidFill>
                  <a:srgbClr val="FFFFFF"/>
                </a:solidFill>
                <a:effectLst/>
                <a:uLnTx/>
                <a:uFillTx/>
                <a:latin typeface="Arial"/>
                <a:ea typeface="+mn-ea"/>
                <a:cs typeface="Arial"/>
                <a:sym typeface="Arial"/>
              </a:rPr>
              <a:t>Gloucestershire</a:t>
            </a:r>
            <a:endParaRPr kumimoji="0" sz="2000" b="1" i="0" u="none" strike="noStrike" kern="0" cap="none" spc="0" normalizeH="0" baseline="0" noProof="0">
              <a:ln>
                <a:noFill/>
              </a:ln>
              <a:solidFill>
                <a:srgbClr val="C5009A"/>
              </a:solidFill>
              <a:effectLst/>
              <a:uLnTx/>
              <a:uFillTx/>
              <a:latin typeface="Arial"/>
              <a:ea typeface="+mn-ea"/>
              <a:cs typeface="Arial"/>
              <a:sym typeface="Arial"/>
            </a:endParaRPr>
          </a:p>
          <a:p>
            <a:pPr marL="0" marR="0" lvl="0" indent="0" algn="l" defTabSz="1219170" rtl="0" eaLnBrk="1" fontAlgn="auto" latinLnBrk="0" hangingPunct="1">
              <a:lnSpc>
                <a:spcPct val="115000"/>
              </a:lnSpc>
              <a:spcBef>
                <a:spcPts val="1333"/>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Arial"/>
                <a:cs typeface="Arial"/>
                <a:sym typeface="Arial"/>
              </a:rPr>
              <a:t>Password</a:t>
            </a:r>
            <a:r>
              <a:rPr kumimoji="0" lang="en" sz="2000" b="1" i="0" u="none" strike="noStrike" kern="0" cap="none" spc="0" normalizeH="0" baseline="0" noProof="0">
                <a:ln>
                  <a:noFill/>
                </a:ln>
                <a:solidFill>
                  <a:srgbClr val="FFFFFF"/>
                </a:solidFill>
                <a:effectLst/>
                <a:uLnTx/>
                <a:uFillTx/>
                <a:latin typeface="Arial"/>
                <a:ea typeface="+mn-ea"/>
                <a:cs typeface="Arial"/>
                <a:sym typeface="Arial"/>
              </a:rPr>
              <a:t>: GPSTAFF</a:t>
            </a:r>
            <a:endParaRPr kumimoji="0" sz="2267"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C65F-67BA-E5CD-656C-4E47044FD2E4}"/>
              </a:ext>
            </a:extLst>
          </p:cNvPr>
          <p:cNvSpPr>
            <a:spLocks noGrp="1"/>
          </p:cNvSpPr>
          <p:nvPr>
            <p:ph type="title"/>
          </p:nvPr>
        </p:nvSpPr>
        <p:spPr>
          <a:xfrm>
            <a:off x="838200" y="242484"/>
            <a:ext cx="10515600" cy="1325563"/>
          </a:xfrm>
        </p:spPr>
        <p:txBody>
          <a:bodyPr>
            <a:normAutofit/>
          </a:bodyPr>
          <a:lstStyle/>
          <a:p>
            <a:r>
              <a:rPr lang="en-GB" b="1" dirty="0"/>
              <a:t>Bitesize Lunch &amp; Learn Sessions for Reception/Admin Colleagues</a:t>
            </a:r>
          </a:p>
        </p:txBody>
      </p:sp>
      <p:pic>
        <p:nvPicPr>
          <p:cNvPr id="4" name="Content Placeholder 3">
            <a:extLst>
              <a:ext uri="{FF2B5EF4-FFF2-40B4-BE49-F238E27FC236}">
                <a16:creationId xmlns:a16="http://schemas.microsoft.com/office/drawing/2014/main" id="{831FF4DE-DA6E-8A58-6234-6861DB3B081F}"/>
              </a:ext>
            </a:extLst>
          </p:cNvPr>
          <p:cNvPicPr>
            <a:picLocks noGrp="1" noChangeAspect="1"/>
          </p:cNvPicPr>
          <p:nvPr>
            <p:ph idx="1"/>
          </p:nvPr>
        </p:nvPicPr>
        <p:blipFill>
          <a:blip r:embed="rId2"/>
          <a:stretch>
            <a:fillRect/>
          </a:stretch>
        </p:blipFill>
        <p:spPr>
          <a:xfrm>
            <a:off x="9089773" y="5813292"/>
            <a:ext cx="2889754" cy="871804"/>
          </a:xfrm>
          <a:prstGeom prst="rect">
            <a:avLst/>
          </a:prstGeom>
        </p:spPr>
      </p:pic>
      <p:sp>
        <p:nvSpPr>
          <p:cNvPr id="5" name="TextBox 4">
            <a:extLst>
              <a:ext uri="{FF2B5EF4-FFF2-40B4-BE49-F238E27FC236}">
                <a16:creationId xmlns:a16="http://schemas.microsoft.com/office/drawing/2014/main" id="{6B409803-BCF1-80BD-B7F3-0EA053D755CC}"/>
              </a:ext>
            </a:extLst>
          </p:cNvPr>
          <p:cNvSpPr txBox="1"/>
          <p:nvPr/>
        </p:nvSpPr>
        <p:spPr>
          <a:xfrm>
            <a:off x="1033670" y="2532431"/>
            <a:ext cx="8686800" cy="2677656"/>
          </a:xfrm>
          <a:prstGeom prst="rect">
            <a:avLst/>
          </a:prstGeom>
          <a:noFill/>
        </p:spPr>
        <p:txBody>
          <a:bodyPr wrap="square" rtlCol="0">
            <a:spAutoFit/>
          </a:bodyPr>
          <a:lstStyle/>
          <a:p>
            <a:r>
              <a:rPr lang="en-GB" sz="2400" dirty="0">
                <a:hlinkClick r:id="rId3"/>
              </a:rPr>
              <a:t>Health &amp; Wellbeing – Dr Sarah Richards</a:t>
            </a:r>
            <a:endParaRPr lang="en-GB" sz="2400" dirty="0"/>
          </a:p>
          <a:p>
            <a:endParaRPr lang="en-GB" sz="2400" dirty="0"/>
          </a:p>
          <a:p>
            <a:r>
              <a:rPr lang="en-GB" sz="2400" dirty="0">
                <a:hlinkClick r:id="rId4"/>
              </a:rPr>
              <a:t>Managing Medication Requests – Wendy Tyler Batt</a:t>
            </a:r>
            <a:endParaRPr lang="en-GB" sz="2400" dirty="0"/>
          </a:p>
          <a:p>
            <a:endParaRPr lang="en-GB" sz="2400" dirty="0"/>
          </a:p>
          <a:p>
            <a:r>
              <a:rPr lang="en-GB" sz="2400" dirty="0">
                <a:hlinkClick r:id="rId5"/>
              </a:rPr>
              <a:t>Acutely Unwell Patients (Red Flag Training) – Dr Laura Halden</a:t>
            </a:r>
            <a:endParaRPr lang="en-GB" sz="2400" dirty="0"/>
          </a:p>
          <a:p>
            <a:endParaRPr lang="en-GB" sz="2400" dirty="0"/>
          </a:p>
          <a:p>
            <a:r>
              <a:rPr lang="en-GB" sz="2400" dirty="0">
                <a:hlinkClick r:id="rId6"/>
              </a:rPr>
              <a:t>Conflict Resolution Training – Tory Brettell</a:t>
            </a:r>
            <a:endParaRPr lang="en-GB" sz="2400" dirty="0"/>
          </a:p>
        </p:txBody>
      </p:sp>
      <p:pic>
        <p:nvPicPr>
          <p:cNvPr id="6" name="Picture 5" descr="Chocolate chip cookie with bite mark">
            <a:extLst>
              <a:ext uri="{FF2B5EF4-FFF2-40B4-BE49-F238E27FC236}">
                <a16:creationId xmlns:a16="http://schemas.microsoft.com/office/drawing/2014/main" id="{26FB8911-A25A-E90F-98B6-C534001841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6645" y="958512"/>
            <a:ext cx="3867912" cy="3203375"/>
          </a:xfrm>
          <a:prstGeom prst="rect">
            <a:avLst/>
          </a:prstGeom>
        </p:spPr>
      </p:pic>
    </p:spTree>
    <p:extLst>
      <p:ext uri="{BB962C8B-B14F-4D97-AF65-F5344CB8AC3E}">
        <p14:creationId xmlns:p14="http://schemas.microsoft.com/office/powerpoint/2010/main" val="167314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3BC9-DF9D-DE75-4148-D1E8E1EB8DCE}"/>
              </a:ext>
            </a:extLst>
          </p:cNvPr>
          <p:cNvSpPr>
            <a:spLocks noGrp="1"/>
          </p:cNvSpPr>
          <p:nvPr>
            <p:ph type="title"/>
          </p:nvPr>
        </p:nvSpPr>
        <p:spPr/>
        <p:txBody>
          <a:bodyPr/>
          <a:lstStyle/>
          <a:p>
            <a:r>
              <a:rPr lang="en-GB" b="1" dirty="0"/>
              <a:t>Care Navigation Resources</a:t>
            </a:r>
          </a:p>
        </p:txBody>
      </p:sp>
      <p:sp>
        <p:nvSpPr>
          <p:cNvPr id="3" name="Content Placeholder 2">
            <a:extLst>
              <a:ext uri="{FF2B5EF4-FFF2-40B4-BE49-F238E27FC236}">
                <a16:creationId xmlns:a16="http://schemas.microsoft.com/office/drawing/2014/main" id="{82D3D091-82D0-B700-0AF2-CF00FE8989B1}"/>
              </a:ext>
            </a:extLst>
          </p:cNvPr>
          <p:cNvSpPr>
            <a:spLocks noGrp="1"/>
          </p:cNvSpPr>
          <p:nvPr>
            <p:ph idx="1"/>
          </p:nvPr>
        </p:nvSpPr>
        <p:spPr>
          <a:xfrm>
            <a:off x="838200" y="1825625"/>
            <a:ext cx="6634655" cy="4351338"/>
          </a:xfrm>
        </p:spPr>
        <p:txBody>
          <a:bodyPr>
            <a:normAutofit/>
          </a:bodyPr>
          <a:lstStyle/>
          <a:p>
            <a:pPr marL="0" indent="0">
              <a:buNone/>
            </a:pPr>
            <a:r>
              <a:rPr lang="en-GB" sz="2000" b="1" dirty="0"/>
              <a:t>Care Navigation Posters:</a:t>
            </a:r>
          </a:p>
          <a:p>
            <a:pPr marL="0" indent="0">
              <a:buNone/>
            </a:pPr>
            <a:r>
              <a:rPr lang="en-GB" sz="2000" dirty="0">
                <a:hlinkClick r:id="rId2"/>
              </a:rPr>
              <a:t>https://glosprimarycare.co.uk/wp-content/uploads/2023/07/Care-Nav-Poster-2-A4.png</a:t>
            </a:r>
            <a:r>
              <a:rPr lang="en-GB" sz="2000" dirty="0"/>
              <a:t> </a:t>
            </a:r>
          </a:p>
          <a:p>
            <a:pPr marL="0" indent="0">
              <a:buNone/>
            </a:pPr>
            <a:endParaRPr lang="en-GB" sz="2000" dirty="0"/>
          </a:p>
          <a:p>
            <a:pPr marL="0" indent="0">
              <a:buNone/>
            </a:pPr>
            <a:r>
              <a:rPr lang="en-GB" sz="2000" dirty="0">
                <a:hlinkClick r:id="rId3"/>
              </a:rPr>
              <a:t>https://glosprimarycare.co.uk/wp-content/uploads/2023/07/Care-Nav-Poster-A4.png</a:t>
            </a:r>
            <a:r>
              <a:rPr lang="en-GB" sz="2000" dirty="0"/>
              <a:t> </a:t>
            </a:r>
          </a:p>
          <a:p>
            <a:pPr marL="0" indent="0">
              <a:buNone/>
            </a:pPr>
            <a:endParaRPr lang="en-GB" sz="2000" dirty="0"/>
          </a:p>
          <a:p>
            <a:pPr marL="0" indent="0">
              <a:buNone/>
            </a:pPr>
            <a:r>
              <a:rPr lang="en-GB" sz="2000" b="1" dirty="0" err="1"/>
              <a:t>MiDoS</a:t>
            </a:r>
            <a:r>
              <a:rPr lang="en-GB" sz="2000" b="1" dirty="0"/>
              <a:t> Videos:</a:t>
            </a:r>
          </a:p>
          <a:p>
            <a:pPr marL="0" indent="0">
              <a:buNone/>
            </a:pPr>
            <a:r>
              <a:rPr lang="en-GB" sz="2000" u="sng" dirty="0" err="1">
                <a:solidFill>
                  <a:srgbClr val="0563C1"/>
                </a:solidFill>
                <a:effectLst/>
                <a:latin typeface="Calibri" panose="020F0502020204030204" pitchFamily="34" charset="0"/>
                <a:ea typeface="Calibri" panose="020F0502020204030204" pitchFamily="34" charset="0"/>
                <a:hlinkClick r:id="rId4"/>
              </a:rPr>
              <a:t>MiDoS</a:t>
            </a:r>
            <a:r>
              <a:rPr lang="en-GB" sz="2000" u="sng" dirty="0">
                <a:solidFill>
                  <a:srgbClr val="0563C1"/>
                </a:solidFill>
                <a:effectLst/>
                <a:latin typeface="Calibri" panose="020F0502020204030204" pitchFamily="34" charset="0"/>
                <a:ea typeface="Calibri" panose="020F0502020204030204" pitchFamily="34" charset="0"/>
                <a:hlinkClick r:id="rId4"/>
              </a:rPr>
              <a:t> Care Navigation Tool – YouTube</a:t>
            </a:r>
            <a:endParaRPr lang="en-GB" sz="2000" u="sng" dirty="0">
              <a:solidFill>
                <a:srgbClr val="0563C1"/>
              </a:solidFill>
              <a:effectLst/>
              <a:latin typeface="Calibri" panose="020F0502020204030204" pitchFamily="34" charset="0"/>
              <a:ea typeface="Calibri" panose="020F0502020204030204" pitchFamily="34" charset="0"/>
            </a:endParaRPr>
          </a:p>
          <a:p>
            <a:pPr marL="0" indent="0">
              <a:buNone/>
            </a:pPr>
            <a:endParaRPr lang="en-GB" sz="2000" u="sng" dirty="0">
              <a:solidFill>
                <a:srgbClr val="0563C1"/>
              </a:solidFill>
              <a:latin typeface="Calibri" panose="020F0502020204030204" pitchFamily="34" charset="0"/>
            </a:endParaRPr>
          </a:p>
          <a:p>
            <a:pPr marL="0" indent="0">
              <a:buNone/>
            </a:pPr>
            <a:r>
              <a:rPr lang="en-GB" sz="2000" u="sng" dirty="0" err="1">
                <a:solidFill>
                  <a:srgbClr val="0563C1"/>
                </a:solidFill>
                <a:effectLst/>
                <a:latin typeface="Calibri" panose="020F0502020204030204" pitchFamily="34" charset="0"/>
                <a:ea typeface="Calibri" panose="020F0502020204030204" pitchFamily="34" charset="0"/>
                <a:hlinkClick r:id="rId5"/>
              </a:rPr>
              <a:t>MiDoS</a:t>
            </a:r>
            <a:r>
              <a:rPr lang="en-GB" sz="2000" u="sng" dirty="0">
                <a:solidFill>
                  <a:srgbClr val="0563C1"/>
                </a:solidFill>
                <a:effectLst/>
                <a:latin typeface="Calibri" panose="020F0502020204030204" pitchFamily="34" charset="0"/>
                <a:ea typeface="Calibri" panose="020F0502020204030204" pitchFamily="34" charset="0"/>
                <a:hlinkClick r:id="rId5"/>
              </a:rPr>
              <a:t> Care Navigation Overview - YouTube</a:t>
            </a:r>
            <a:r>
              <a:rPr lang="en-GB" sz="2000" dirty="0">
                <a:effectLst/>
                <a:latin typeface="Calibri" panose="020F0502020204030204" pitchFamily="34" charset="0"/>
                <a:ea typeface="Calibri" panose="020F0502020204030204" pitchFamily="34" charset="0"/>
              </a:rPr>
              <a:t> </a:t>
            </a:r>
            <a:endParaRPr lang="en-GB" sz="2000" dirty="0"/>
          </a:p>
        </p:txBody>
      </p:sp>
      <p:pic>
        <p:nvPicPr>
          <p:cNvPr id="5" name="Picture 4" descr="Red pinpointers pinned on a road">
            <a:extLst>
              <a:ext uri="{FF2B5EF4-FFF2-40B4-BE49-F238E27FC236}">
                <a16:creationId xmlns:a16="http://schemas.microsoft.com/office/drawing/2014/main" id="{16C9DF71-C0EC-BC82-1CC0-BB58BCA2C2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139" y="2083651"/>
            <a:ext cx="4367146" cy="2911430"/>
          </a:xfrm>
          <a:prstGeom prst="rect">
            <a:avLst/>
          </a:prstGeom>
        </p:spPr>
      </p:pic>
    </p:spTree>
    <p:extLst>
      <p:ext uri="{BB962C8B-B14F-4D97-AF65-F5344CB8AC3E}">
        <p14:creationId xmlns:p14="http://schemas.microsoft.com/office/powerpoint/2010/main" val="3016771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8127-C240-AC09-25CF-FE3B9FC9C2E9}"/>
              </a:ext>
            </a:extLst>
          </p:cNvPr>
          <p:cNvSpPr>
            <a:spLocks noGrp="1"/>
          </p:cNvSpPr>
          <p:nvPr>
            <p:ph type="title"/>
          </p:nvPr>
        </p:nvSpPr>
        <p:spPr>
          <a:xfrm>
            <a:off x="838200" y="346075"/>
            <a:ext cx="10515600" cy="1325563"/>
          </a:xfrm>
        </p:spPr>
        <p:txBody>
          <a:bodyPr/>
          <a:lstStyle/>
          <a:p>
            <a:r>
              <a:rPr lang="en-GB" b="1" dirty="0"/>
              <a:t>Digital Resources</a:t>
            </a:r>
          </a:p>
        </p:txBody>
      </p:sp>
      <p:sp>
        <p:nvSpPr>
          <p:cNvPr id="3" name="Content Placeholder 2">
            <a:extLst>
              <a:ext uri="{FF2B5EF4-FFF2-40B4-BE49-F238E27FC236}">
                <a16:creationId xmlns:a16="http://schemas.microsoft.com/office/drawing/2014/main" id="{4A162130-D674-6E83-E360-994FDF2FE922}"/>
              </a:ext>
            </a:extLst>
          </p:cNvPr>
          <p:cNvSpPr>
            <a:spLocks noGrp="1"/>
          </p:cNvSpPr>
          <p:nvPr>
            <p:ph idx="1"/>
          </p:nvPr>
        </p:nvSpPr>
        <p:spPr>
          <a:xfrm>
            <a:off x="838200" y="1790951"/>
            <a:ext cx="10515600" cy="4351338"/>
          </a:xfrm>
        </p:spPr>
        <p:txBody>
          <a:bodyPr>
            <a:normAutofit fontScale="62500" lnSpcReduction="20000"/>
          </a:bodyPr>
          <a:lstStyle/>
          <a:p>
            <a:pPr fontAlgn="base">
              <a:lnSpc>
                <a:spcPct val="102000"/>
              </a:lnSpc>
              <a:spcAft>
                <a:spcPts val="550"/>
              </a:spcAft>
              <a:buClr>
                <a:srgbClr val="000000"/>
              </a:buClr>
              <a:buSzPts val="1300"/>
            </a:pP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IT helpdesk</a:t>
            </a:r>
          </a:p>
          <a:p>
            <a:pPr fontAlgn="base">
              <a:lnSpc>
                <a:spcPct val="102000"/>
              </a:lnSpc>
              <a:spcAft>
                <a:spcPts val="550"/>
              </a:spcAft>
              <a:buClr>
                <a:srgbClr val="000000"/>
              </a:buClr>
              <a:buSzPts val="1300"/>
            </a:pP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e: </a:t>
            </a: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hlinkClick r:id="rId2"/>
              </a:rPr>
              <a:t>ghn-tr.ITServiceDesk@nhs.net</a:t>
            </a: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 </a:t>
            </a:r>
          </a:p>
          <a:p>
            <a:pPr fontAlgn="base">
              <a:lnSpc>
                <a:spcPct val="102000"/>
              </a:lnSpc>
              <a:spcAft>
                <a:spcPts val="550"/>
              </a:spcAft>
              <a:buClr>
                <a:srgbClr val="000000"/>
              </a:buClr>
              <a:buSzPts val="1300"/>
            </a:pP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t: 0300 422 2808</a:t>
            </a:r>
          </a:p>
          <a:p>
            <a:pPr fontAlgn="base">
              <a:lnSpc>
                <a:spcPct val="103000"/>
              </a:lnSpc>
              <a:spcAft>
                <a:spcPts val="535"/>
              </a:spcAft>
              <a:buClr>
                <a:srgbClr val="000000"/>
              </a:buClr>
              <a:buSzPts val="1300"/>
            </a:pP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Digital resources on G-care: </a:t>
            </a:r>
            <a:r>
              <a:rPr lang="en-GB" sz="2500" u="none" strike="noStrike" dirty="0">
                <a:solidFill>
                  <a:srgbClr val="6EAC1C"/>
                </a:solidFill>
                <a:effectLst/>
                <a:uFill>
                  <a:solidFill>
                    <a:srgbClr val="000000"/>
                  </a:solidFill>
                </a:uFill>
                <a:ea typeface="Arial" panose="020B0604020202020204" pitchFamily="34" charset="0"/>
                <a:cs typeface="Arial" panose="020B0604020202020204" pitchFamily="34" charset="0"/>
                <a:hlinkClick r:id="rId3"/>
              </a:rPr>
              <a:t>G-Care -</a:t>
            </a:r>
            <a:r>
              <a:rPr lang="en-GB" sz="2500" u="sng" strike="noStrike" dirty="0">
                <a:solidFill>
                  <a:srgbClr val="6EAC1C"/>
                </a:solidFill>
                <a:effectLst/>
                <a:uFill>
                  <a:solidFill>
                    <a:srgbClr val="6EAC1C"/>
                  </a:solidFill>
                </a:uFill>
                <a:ea typeface="Arial" panose="020B0604020202020204" pitchFamily="34" charset="0"/>
                <a:cs typeface="Arial" panose="020B0604020202020204" pitchFamily="34" charset="0"/>
              </a:rPr>
              <a:t> </a:t>
            </a:r>
            <a:r>
              <a:rPr lang="en-GB" sz="2500" u="none" strike="noStrike" dirty="0">
                <a:solidFill>
                  <a:srgbClr val="6EAC1C"/>
                </a:solidFill>
                <a:effectLst/>
                <a:uFill>
                  <a:solidFill>
                    <a:srgbClr val="000000"/>
                  </a:solidFill>
                </a:uFill>
                <a:ea typeface="Arial" panose="020B0604020202020204" pitchFamily="34" charset="0"/>
                <a:cs typeface="Arial" panose="020B0604020202020204" pitchFamily="34" charset="0"/>
                <a:hlinkClick r:id="rId3"/>
              </a:rPr>
              <a:t>The Digital Wire (glos.nhs.uk)</a:t>
            </a:r>
            <a:endPar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The majority of practices in Gloucestershire are using </a:t>
            </a:r>
            <a:r>
              <a:rPr lang="en-GB" sz="2500" u="none" strike="noStrike" dirty="0" err="1">
                <a:solidFill>
                  <a:srgbClr val="000000"/>
                </a:solidFill>
                <a:effectLst/>
                <a:uFill>
                  <a:solidFill>
                    <a:srgbClr val="000000"/>
                  </a:solidFill>
                </a:uFill>
                <a:ea typeface="Arial" panose="020B0604020202020204" pitchFamily="34" charset="0"/>
                <a:cs typeface="Arial" panose="020B0604020202020204" pitchFamily="34" charset="0"/>
              </a:rPr>
              <a:t>SystmOne</a:t>
            </a:r>
            <a:r>
              <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 (S1), with the remainder using EMIS. Training is available via the SCW, please visit (or speak to your line manager): </a:t>
            </a:r>
            <a:r>
              <a:rPr lang="en-GB" sz="2500" u="none" strike="noStrike" dirty="0">
                <a:solidFill>
                  <a:srgbClr val="6EAC1C"/>
                </a:solidFill>
                <a:effectLst/>
                <a:uFill>
                  <a:solidFill>
                    <a:srgbClr val="000000"/>
                  </a:solidFill>
                </a:uFill>
                <a:ea typeface="Arial" panose="020B0604020202020204" pitchFamily="34" charset="0"/>
                <a:cs typeface="Arial" panose="020B0604020202020204" pitchFamily="34" charset="0"/>
                <a:hlinkClick r:id="rId4"/>
              </a:rPr>
              <a:t>Core clinical system (scwcsu.nhs.uk)</a:t>
            </a:r>
            <a:endParaRPr lang="en-GB" sz="2500"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r>
              <a:rPr lang="en-GB" sz="2500" dirty="0">
                <a:cs typeface="Arial" panose="020B0604020202020204" pitchFamily="34" charset="0"/>
              </a:rPr>
              <a:t>Learn to use S1 in 30mins: </a:t>
            </a:r>
            <a:r>
              <a:rPr lang="en-GB" sz="2500" dirty="0">
                <a:cs typeface="Arial" panose="020B0604020202020204" pitchFamily="34" charset="0"/>
                <a:hlinkClick r:id="rId5"/>
              </a:rPr>
              <a:t>https://www.youtube.com/watch?v=Yms5iV4ceNc</a:t>
            </a:r>
            <a:r>
              <a:rPr lang="en-GB" sz="2500" dirty="0">
                <a:cs typeface="Arial" panose="020B0604020202020204" pitchFamily="34" charset="0"/>
              </a:rPr>
              <a:t> </a:t>
            </a:r>
          </a:p>
          <a:p>
            <a:r>
              <a:rPr lang="en-GB" sz="2500" dirty="0">
                <a:cs typeface="Arial" panose="020B0604020202020204" pitchFamily="34" charset="0"/>
              </a:rPr>
              <a:t>More video guides at: </a:t>
            </a:r>
            <a:r>
              <a:rPr lang="en-GB" sz="2500" dirty="0">
                <a:cs typeface="Arial" panose="020B0604020202020204" pitchFamily="34" charset="0"/>
                <a:hlinkClick r:id="rId6"/>
              </a:rPr>
              <a:t>https://youtube.com/playlist?list=PLDex7N6CQ9iEX0gPLhPV3qD_ZndeSi3D6</a:t>
            </a:r>
            <a:r>
              <a:rPr lang="en-GB" sz="2500" dirty="0">
                <a:cs typeface="Arial" panose="020B0604020202020204" pitchFamily="34" charset="0"/>
              </a:rPr>
              <a:t> </a:t>
            </a:r>
          </a:p>
          <a:p>
            <a:r>
              <a:rPr lang="en-GB" sz="2500" dirty="0">
                <a:cs typeface="Arial" panose="020B0604020202020204" pitchFamily="34" charset="0"/>
              </a:rPr>
              <a:t>Online consultations- many practices will utilise online consultations through a variety of means, which may include:</a:t>
            </a:r>
          </a:p>
          <a:p>
            <a:r>
              <a:rPr lang="en-GB" sz="2500" dirty="0">
                <a:cs typeface="Arial" panose="020B0604020202020204" pitchFamily="34" charset="0"/>
              </a:rPr>
              <a:t>Footfall G-Care - The Digital Wire - Project - GP websites (Footfall) (glos.nhs.uk)</a:t>
            </a:r>
          </a:p>
          <a:p>
            <a:r>
              <a:rPr lang="en-GB" sz="2500" dirty="0">
                <a:cs typeface="Arial" panose="020B0604020202020204" pitchFamily="34" charset="0"/>
              </a:rPr>
              <a:t>E-consult G-Care - The Digital Wire - Project - Online Triage (</a:t>
            </a:r>
            <a:r>
              <a:rPr lang="en-GB" sz="2500" dirty="0" err="1">
                <a:cs typeface="Arial" panose="020B0604020202020204" pitchFamily="34" charset="0"/>
              </a:rPr>
              <a:t>eConsult</a:t>
            </a:r>
            <a:r>
              <a:rPr lang="en-GB" sz="2500" dirty="0">
                <a:cs typeface="Arial" panose="020B0604020202020204" pitchFamily="34" charset="0"/>
              </a:rPr>
              <a:t>) (glos.nhs.uk)</a:t>
            </a:r>
          </a:p>
          <a:p>
            <a:r>
              <a:rPr lang="en-GB" sz="2500" dirty="0">
                <a:cs typeface="Arial" panose="020B0604020202020204" pitchFamily="34" charset="0"/>
              </a:rPr>
              <a:t>SMS services- </a:t>
            </a:r>
            <a:r>
              <a:rPr lang="en-GB" sz="2500" dirty="0" err="1">
                <a:cs typeface="Arial" panose="020B0604020202020204" pitchFamily="34" charset="0"/>
              </a:rPr>
              <a:t>accurx</a:t>
            </a:r>
            <a:r>
              <a:rPr lang="en-GB" sz="2500" dirty="0">
                <a:cs typeface="Arial" panose="020B0604020202020204" pitchFamily="34" charset="0"/>
              </a:rPr>
              <a:t> and </a:t>
            </a:r>
            <a:r>
              <a:rPr lang="en-GB" sz="2500" dirty="0" err="1">
                <a:cs typeface="Arial" panose="020B0604020202020204" pitchFamily="34" charset="0"/>
              </a:rPr>
              <a:t>Mjog</a:t>
            </a:r>
            <a:r>
              <a:rPr lang="en-GB" sz="2500" dirty="0">
                <a:cs typeface="Arial" panose="020B0604020202020204" pitchFamily="34" charset="0"/>
              </a:rPr>
              <a:t> G-Care - The Digital Wire - Project - SMS Messaging (</a:t>
            </a:r>
            <a:r>
              <a:rPr lang="en-GB" sz="2500" dirty="0" err="1">
                <a:cs typeface="Arial" panose="020B0604020202020204" pitchFamily="34" charset="0"/>
              </a:rPr>
              <a:t>AccuRx</a:t>
            </a:r>
            <a:r>
              <a:rPr lang="en-GB" sz="2500" dirty="0">
                <a:cs typeface="Arial" panose="020B0604020202020204" pitchFamily="34" charset="0"/>
              </a:rPr>
              <a:t> and </a:t>
            </a:r>
            <a:r>
              <a:rPr lang="en-GB" sz="2500" dirty="0" err="1">
                <a:cs typeface="Arial" panose="020B0604020202020204" pitchFamily="34" charset="0"/>
              </a:rPr>
              <a:t>MJog</a:t>
            </a:r>
            <a:r>
              <a:rPr lang="en-GB" sz="2500" dirty="0">
                <a:cs typeface="Arial" panose="020B0604020202020204" pitchFamily="34" charset="0"/>
              </a:rPr>
              <a:t>) (glos.nhs.uk)</a:t>
            </a:r>
          </a:p>
          <a:p>
            <a:r>
              <a:rPr lang="en-GB" sz="2500" dirty="0">
                <a:cs typeface="Arial" panose="020B0604020202020204" pitchFamily="34" charset="0"/>
              </a:rPr>
              <a:t>Community Pharmacy Consultation Service </a:t>
            </a:r>
            <a:r>
              <a:rPr lang="en-GB" sz="2500" u="sng" dirty="0">
                <a:solidFill>
                  <a:srgbClr val="000000"/>
                </a:solidFill>
                <a:effectLst/>
                <a:ea typeface="Times New Roman" panose="02020603050405020304" pitchFamily="18" charset="0"/>
                <a:hlinkClick r:id="rId7"/>
              </a:rPr>
              <a:t>https://ccglive.glos.nhs.uk/intranet/index.php/ccg-strategy/medicines-management/commissioned-community-pharmacy-services</a:t>
            </a:r>
            <a:r>
              <a:rPr lang="en-GB" sz="2500" dirty="0">
                <a:solidFill>
                  <a:srgbClr val="000000"/>
                </a:solidFill>
                <a:effectLst/>
                <a:ea typeface="Times New Roman" panose="02020603050405020304" pitchFamily="18" charset="0"/>
              </a:rPr>
              <a:t> </a:t>
            </a:r>
            <a:endParaRPr lang="en-GB" sz="2500" dirty="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019C119E-5C51-0000-2857-8E72C83E110E}"/>
              </a:ext>
            </a:extLst>
          </p:cNvPr>
          <p:cNvPicPr>
            <a:picLocks noChangeAspect="1"/>
          </p:cNvPicPr>
          <p:nvPr/>
        </p:nvPicPr>
        <p:blipFill>
          <a:blip r:embed="rId8"/>
          <a:stretch>
            <a:fillRect/>
          </a:stretch>
        </p:blipFill>
        <p:spPr>
          <a:xfrm>
            <a:off x="9161781" y="5995987"/>
            <a:ext cx="2887747" cy="862013"/>
          </a:xfrm>
          <a:prstGeom prst="rect">
            <a:avLst/>
          </a:prstGeom>
        </p:spPr>
      </p:pic>
      <p:pic>
        <p:nvPicPr>
          <p:cNvPr id="6" name="Picture 5" descr="Keyboard with heart key">
            <a:extLst>
              <a:ext uri="{FF2B5EF4-FFF2-40B4-BE49-F238E27FC236}">
                <a16:creationId xmlns:a16="http://schemas.microsoft.com/office/drawing/2014/main" id="{8BAFCC71-F6D9-0BF4-4268-51CA200378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4509" y="346075"/>
            <a:ext cx="3816771" cy="2545306"/>
          </a:xfrm>
          <a:prstGeom prst="rect">
            <a:avLst/>
          </a:prstGeom>
        </p:spPr>
      </p:pic>
    </p:spTree>
    <p:extLst>
      <p:ext uri="{BB962C8B-B14F-4D97-AF65-F5344CB8AC3E}">
        <p14:creationId xmlns:p14="http://schemas.microsoft.com/office/powerpoint/2010/main" val="713236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2991-1201-D9DE-E8D5-DC3A896C1B10}"/>
              </a:ext>
            </a:extLst>
          </p:cNvPr>
          <p:cNvSpPr>
            <a:spLocks noGrp="1"/>
          </p:cNvSpPr>
          <p:nvPr>
            <p:ph type="title"/>
          </p:nvPr>
        </p:nvSpPr>
        <p:spPr/>
        <p:txBody>
          <a:bodyPr/>
          <a:lstStyle/>
          <a:p>
            <a:r>
              <a:rPr lang="en-GB" b="1" dirty="0"/>
              <a:t>Gloucestershire Primary Care Training Hub</a:t>
            </a:r>
          </a:p>
        </p:txBody>
      </p:sp>
      <p:sp>
        <p:nvSpPr>
          <p:cNvPr id="3" name="Content Placeholder 2">
            <a:extLst>
              <a:ext uri="{FF2B5EF4-FFF2-40B4-BE49-F238E27FC236}">
                <a16:creationId xmlns:a16="http://schemas.microsoft.com/office/drawing/2014/main" id="{CC0F4215-B3E6-16FD-61AD-25493C51DE76}"/>
              </a:ext>
            </a:extLst>
          </p:cNvPr>
          <p:cNvSpPr>
            <a:spLocks noGrp="1"/>
          </p:cNvSpPr>
          <p:nvPr>
            <p:ph idx="1"/>
          </p:nvPr>
        </p:nvSpPr>
        <p:spPr>
          <a:xfrm>
            <a:off x="390526" y="1578373"/>
            <a:ext cx="7734300" cy="4831952"/>
          </a:xfrm>
        </p:spPr>
        <p:txBody>
          <a:bodyPr>
            <a:normAutofit/>
          </a:bodyPr>
          <a:lstStyle/>
          <a:p>
            <a:pPr fontAlgn="base">
              <a:lnSpc>
                <a:spcPct val="107000"/>
              </a:lnSpc>
              <a:spcAft>
                <a:spcPts val="675"/>
              </a:spcAft>
              <a:buClr>
                <a:srgbClr val="000000"/>
              </a:buClr>
              <a:buSzPts val="1900"/>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Supporting educational placements and expansion of supervisor/educator capacity</a:t>
            </a:r>
          </a:p>
          <a:p>
            <a:pPr fontAlgn="base">
              <a:lnSpc>
                <a:spcPct val="107000"/>
              </a:lnSpc>
              <a:spcAft>
                <a:spcPts val="675"/>
              </a:spcAft>
              <a:buClr>
                <a:srgbClr val="000000"/>
              </a:buClr>
              <a:buSzPts val="1900"/>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Career support from new to practice through to later career and beyond</a:t>
            </a:r>
          </a:p>
          <a:p>
            <a:pPr fontAlgn="base">
              <a:lnSpc>
                <a:spcPct val="107000"/>
              </a:lnSpc>
              <a:spcAft>
                <a:spcPts val="675"/>
              </a:spcAft>
              <a:buClr>
                <a:srgbClr val="000000"/>
              </a:buClr>
              <a:buSzPts val="1900"/>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Fellowship opportunities</a:t>
            </a: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We support with education, training and development for all staff in primary care, across clinical and non-clinical roles, and existing and newer roles. This includes:</a:t>
            </a:r>
          </a:p>
          <a:p>
            <a:r>
              <a:rPr lang="en-GB" sz="1800" dirty="0">
                <a:latin typeface="Arial" panose="020B0604020202020204" pitchFamily="34" charset="0"/>
                <a:cs typeface="Arial" panose="020B0604020202020204" pitchFamily="34" charset="0"/>
              </a:rPr>
              <a:t>Workforce planning</a:t>
            </a:r>
          </a:p>
          <a:p>
            <a:r>
              <a:rPr lang="en-GB" sz="1800" dirty="0">
                <a:latin typeface="Arial" panose="020B0604020202020204" pitchFamily="34" charset="0"/>
                <a:cs typeface="Arial" panose="020B0604020202020204" pitchFamily="34" charset="0"/>
              </a:rPr>
              <a:t>Support for PCNs</a:t>
            </a:r>
          </a:p>
          <a:p>
            <a:r>
              <a:rPr lang="en-GB" sz="1800" dirty="0">
                <a:latin typeface="Arial" panose="020B0604020202020204" pitchFamily="34" charset="0"/>
                <a:cs typeface="Arial" panose="020B0604020202020204" pitchFamily="34" charset="0"/>
              </a:rPr>
              <a:t>Embedding new roles through the additional roles reimbursement scheme (ARRs)</a:t>
            </a:r>
          </a:p>
          <a:p>
            <a:r>
              <a:rPr lang="en-GB" sz="1800" dirty="0">
                <a:latin typeface="Arial" panose="020B0604020202020204" pitchFamily="34" charset="0"/>
                <a:cs typeface="Arial" panose="020B0604020202020204" pitchFamily="34" charset="0"/>
              </a:rPr>
              <a:t>Facilitation of training for GPs and the wider primary care team</a:t>
            </a:r>
          </a:p>
          <a:p>
            <a:endParaRPr lang="en-GB" dirty="0"/>
          </a:p>
        </p:txBody>
      </p:sp>
      <p:pic>
        <p:nvPicPr>
          <p:cNvPr id="4" name="Picture 3">
            <a:extLst>
              <a:ext uri="{FF2B5EF4-FFF2-40B4-BE49-F238E27FC236}">
                <a16:creationId xmlns:a16="http://schemas.microsoft.com/office/drawing/2014/main" id="{A380F253-D3E0-4B13-73FE-7A7E4DB331B8}"/>
              </a:ext>
            </a:extLst>
          </p:cNvPr>
          <p:cNvPicPr>
            <a:picLocks noChangeAspect="1"/>
          </p:cNvPicPr>
          <p:nvPr/>
        </p:nvPicPr>
        <p:blipFill>
          <a:blip r:embed="rId2"/>
          <a:stretch>
            <a:fillRect/>
          </a:stretch>
        </p:blipFill>
        <p:spPr>
          <a:xfrm>
            <a:off x="9085581" y="5817396"/>
            <a:ext cx="2887747" cy="862013"/>
          </a:xfrm>
          <a:prstGeom prst="rect">
            <a:avLst/>
          </a:prstGeom>
        </p:spPr>
      </p:pic>
      <p:pic>
        <p:nvPicPr>
          <p:cNvPr id="1026" name="BC90A4E5-9F57-499C-A1EA-638CB1732A23" descr="IMG_1512.jpg">
            <a:extLst>
              <a:ext uri="{FF2B5EF4-FFF2-40B4-BE49-F238E27FC236}">
                <a16:creationId xmlns:a16="http://schemas.microsoft.com/office/drawing/2014/main" id="{95D7B9D4-5B71-76BD-3C77-F42E99348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697" t="-254592" r="-385159" b="-563850"/>
          <a:stretch>
            <a:fillRect/>
          </a:stretch>
        </p:blipFill>
        <p:spPr bwMode="auto">
          <a:xfrm>
            <a:off x="-4340225" y="-9140825"/>
            <a:ext cx="28803600" cy="384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156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2211-A911-5992-9F87-1F4863732FF9}"/>
              </a:ext>
            </a:extLst>
          </p:cNvPr>
          <p:cNvSpPr>
            <a:spLocks noGrp="1"/>
          </p:cNvSpPr>
          <p:nvPr>
            <p:ph type="title"/>
          </p:nvPr>
        </p:nvSpPr>
        <p:spPr>
          <a:xfrm>
            <a:off x="700177" y="61403"/>
            <a:ext cx="10515600" cy="1325563"/>
          </a:xfrm>
        </p:spPr>
        <p:txBody>
          <a:bodyPr/>
          <a:lstStyle/>
          <a:p>
            <a:r>
              <a:rPr lang="en-GB" b="1" dirty="0"/>
              <a:t>Gloucestershire Primary Care Training Hub</a:t>
            </a:r>
          </a:p>
        </p:txBody>
      </p:sp>
      <p:sp>
        <p:nvSpPr>
          <p:cNvPr id="3" name="Content Placeholder 2">
            <a:extLst>
              <a:ext uri="{FF2B5EF4-FFF2-40B4-BE49-F238E27FC236}">
                <a16:creationId xmlns:a16="http://schemas.microsoft.com/office/drawing/2014/main" id="{2F3B41EC-6470-300F-D902-559028608BDF}"/>
              </a:ext>
            </a:extLst>
          </p:cNvPr>
          <p:cNvSpPr>
            <a:spLocks noGrp="1"/>
          </p:cNvSpPr>
          <p:nvPr>
            <p:ph idx="1"/>
          </p:nvPr>
        </p:nvSpPr>
        <p:spPr>
          <a:xfrm>
            <a:off x="838200" y="1323975"/>
            <a:ext cx="7477125" cy="5187950"/>
          </a:xfrm>
        </p:spPr>
        <p:txBody>
          <a:bodyPr>
            <a:normAutofit/>
          </a:bodyPr>
          <a:lstStyle/>
          <a:p>
            <a:pPr marL="342900" lvl="0" indent="-342900" fontAlgn="base">
              <a:lnSpc>
                <a:spcPct val="107000"/>
              </a:lnSpc>
              <a:spcAft>
                <a:spcPts val="675"/>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Basically, if you need help or support, we can usually point you in the right direction!</a:t>
            </a:r>
          </a:p>
          <a:p>
            <a:pPr marL="342900" lvl="0" indent="-342900" fontAlgn="base">
              <a:lnSpc>
                <a:spcPct val="107000"/>
              </a:lnSpc>
              <a:spcAft>
                <a:spcPts val="675"/>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training hub team is hosted within the Gloucestershire Integrated Care Board, supported by funding from Health Education England (HEE) and other sources</a:t>
            </a:r>
          </a:p>
          <a:p>
            <a:pPr marL="342900" lvl="0" indent="-342900" fontAlgn="base">
              <a:lnSpc>
                <a:spcPct val="90000"/>
              </a:lnSpc>
              <a:spcAft>
                <a:spcPts val="790"/>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More information on training hubs can be found at: </a:t>
            </a:r>
            <a:r>
              <a:rPr lang="en-GB" sz="1800" u="none" strike="noStrike" dirty="0">
                <a:solidFill>
                  <a:srgbClr val="6EAC1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2"/>
              </a:rPr>
              <a:t>CLICK HERE</a:t>
            </a:r>
            <a:endPar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90000"/>
              </a:lnSpc>
              <a:spcAft>
                <a:spcPts val="910"/>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best way to contact us is by emailing us on </a:t>
            </a:r>
            <a:r>
              <a:rPr lang="en-GB" sz="1800" u="sng" strike="noStrike" dirty="0">
                <a:solidFill>
                  <a:srgbClr val="6EAC1C"/>
                </a:solidFill>
                <a:effectLst/>
                <a:uFill>
                  <a:solidFill>
                    <a:srgbClr val="6EAC1C"/>
                  </a:solidFill>
                </a:uFill>
                <a:latin typeface="Arial" panose="020B0604020202020204" pitchFamily="34" charset="0"/>
                <a:ea typeface="Arial" panose="020B0604020202020204" pitchFamily="34" charset="0"/>
                <a:cs typeface="Arial" panose="020B0604020202020204" pitchFamily="34" charset="0"/>
              </a:rPr>
              <a:t>glicb.pcwc@nhs.net </a:t>
            </a: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and we will ensure your query gets to the right member of the team (this includes getting in touch with any of our professional leads)</a:t>
            </a:r>
          </a:p>
          <a:p>
            <a:pPr marL="342900" lvl="0" indent="-342900" fontAlgn="base">
              <a:lnSpc>
                <a:spcPct val="90000"/>
              </a:lnSpc>
              <a:spcAft>
                <a:spcPts val="790"/>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More information can be found on our dedicated Gloucestershire Primary Care Training Hub </a:t>
            </a: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3"/>
              </a:rPr>
              <a:t>website at: </a:t>
            </a:r>
            <a:r>
              <a:rPr lang="en-GB" sz="1800" u="none" strike="noStrike" dirty="0">
                <a:solidFill>
                  <a:srgbClr val="6EAC1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3"/>
              </a:rPr>
              <a:t>Gloucestershire Primary Care Workforce Centre | Primary Care Resources (glosprimarycare.co.uk)</a:t>
            </a:r>
            <a:endPar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Clr>
                <a:srgbClr val="000000"/>
              </a:buClr>
              <a:buSzPts val="1900"/>
              <a:buFont typeface="Arial" panose="020B0604020202020204" pitchFamily="34" charset="0"/>
              <a:buChar char="•"/>
            </a:pPr>
            <a:r>
              <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Find us on Facebook: </a:t>
            </a:r>
            <a:r>
              <a:rPr lang="en-GB" sz="1800" u="none" strike="noStrike" dirty="0">
                <a:solidFill>
                  <a:srgbClr val="6EAC1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4"/>
              </a:rPr>
              <a:t>Gloucestershire Primary Care Training Hub (facebook.com)</a:t>
            </a:r>
            <a:endParaRPr lang="en-GB"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BE2F2BD8-D6AC-9E99-0B83-BC02BC24AA9D}"/>
              </a:ext>
            </a:extLst>
          </p:cNvPr>
          <p:cNvPicPr>
            <a:picLocks noChangeAspect="1"/>
          </p:cNvPicPr>
          <p:nvPr/>
        </p:nvPicPr>
        <p:blipFill>
          <a:blip r:embed="rId5"/>
          <a:stretch>
            <a:fillRect/>
          </a:stretch>
        </p:blipFill>
        <p:spPr>
          <a:xfrm>
            <a:off x="9180831" y="5995987"/>
            <a:ext cx="2887747" cy="862013"/>
          </a:xfrm>
          <a:prstGeom prst="rect">
            <a:avLst/>
          </a:prstGeom>
        </p:spPr>
      </p:pic>
      <p:pic>
        <p:nvPicPr>
          <p:cNvPr id="5" name="Picture 4">
            <a:extLst>
              <a:ext uri="{FF2B5EF4-FFF2-40B4-BE49-F238E27FC236}">
                <a16:creationId xmlns:a16="http://schemas.microsoft.com/office/drawing/2014/main" id="{08A0D043-5B32-73BB-A33E-A51C5918F313}"/>
              </a:ext>
            </a:extLst>
          </p:cNvPr>
          <p:cNvPicPr>
            <a:picLocks noChangeAspect="1"/>
          </p:cNvPicPr>
          <p:nvPr/>
        </p:nvPicPr>
        <p:blipFill>
          <a:blip r:embed="rId6"/>
          <a:stretch>
            <a:fillRect/>
          </a:stretch>
        </p:blipFill>
        <p:spPr>
          <a:xfrm>
            <a:off x="8448674" y="2295262"/>
            <a:ext cx="3409893" cy="2560197"/>
          </a:xfrm>
          <a:prstGeom prst="rect">
            <a:avLst/>
          </a:prstGeom>
        </p:spPr>
      </p:pic>
    </p:spTree>
    <p:extLst>
      <p:ext uri="{BB962C8B-B14F-4D97-AF65-F5344CB8AC3E}">
        <p14:creationId xmlns:p14="http://schemas.microsoft.com/office/powerpoint/2010/main" val="2497754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C368-BC6E-314E-ACD6-68B338AB5741}"/>
              </a:ext>
            </a:extLst>
          </p:cNvPr>
          <p:cNvSpPr>
            <a:spLocks noGrp="1"/>
          </p:cNvSpPr>
          <p:nvPr>
            <p:ph type="title"/>
          </p:nvPr>
        </p:nvSpPr>
        <p:spPr/>
        <p:txBody>
          <a:bodyPr/>
          <a:lstStyle/>
          <a:p>
            <a:r>
              <a:rPr lang="en-GB" b="1"/>
              <a:t>Other useful contacts</a:t>
            </a:r>
            <a:endParaRPr lang="en-GB" b="1" dirty="0"/>
          </a:p>
        </p:txBody>
      </p:sp>
      <p:pic>
        <p:nvPicPr>
          <p:cNvPr id="4" name="Content Placeholder 3">
            <a:extLst>
              <a:ext uri="{FF2B5EF4-FFF2-40B4-BE49-F238E27FC236}">
                <a16:creationId xmlns:a16="http://schemas.microsoft.com/office/drawing/2014/main" id="{45EC2283-5DC2-55A2-13EA-B2C6589C2C04}"/>
              </a:ext>
            </a:extLst>
          </p:cNvPr>
          <p:cNvPicPr>
            <a:picLocks noGrp="1" noChangeAspect="1"/>
          </p:cNvPicPr>
          <p:nvPr>
            <p:ph idx="1"/>
          </p:nvPr>
        </p:nvPicPr>
        <p:blipFill>
          <a:blip r:embed="rId2"/>
          <a:stretch>
            <a:fillRect/>
          </a:stretch>
        </p:blipFill>
        <p:spPr>
          <a:xfrm>
            <a:off x="9207883" y="5906002"/>
            <a:ext cx="2889754" cy="871804"/>
          </a:xfrm>
          <a:prstGeom prst="rect">
            <a:avLst/>
          </a:prstGeom>
        </p:spPr>
      </p:pic>
      <p:sp>
        <p:nvSpPr>
          <p:cNvPr id="5" name="TextBox 4">
            <a:extLst>
              <a:ext uri="{FF2B5EF4-FFF2-40B4-BE49-F238E27FC236}">
                <a16:creationId xmlns:a16="http://schemas.microsoft.com/office/drawing/2014/main" id="{3BF8ADA6-7C1D-910B-F23E-A2F40B4275B0}"/>
              </a:ext>
            </a:extLst>
          </p:cNvPr>
          <p:cNvSpPr txBox="1"/>
          <p:nvPr/>
        </p:nvSpPr>
        <p:spPr>
          <a:xfrm>
            <a:off x="1117600" y="1493520"/>
            <a:ext cx="9662160" cy="1754326"/>
          </a:xfrm>
          <a:prstGeom prst="rect">
            <a:avLst/>
          </a:prstGeom>
          <a:noFill/>
        </p:spPr>
        <p:txBody>
          <a:bodyPr wrap="square" rtlCol="0">
            <a:spAutoFit/>
          </a:bodyPr>
          <a:lstStyle/>
          <a:p>
            <a:pPr marL="285750" indent="-285750">
              <a:buFont typeface="Arial" panose="020B0604020202020204" pitchFamily="34" charset="0"/>
              <a:buChar char="•"/>
            </a:pPr>
            <a:r>
              <a:rPr lang="en-GB"/>
              <a:t>In the first instance please look to raise any concerns you have with your Practice Manager. You Practice Manager will also be able to escalate any issues to the Leads in your PCN on your behalf.</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Freedom to Speak Up Guardian: Nic Wright </a:t>
            </a:r>
            <a:r>
              <a:rPr lang="en-GB">
                <a:hlinkClick r:id="rId3"/>
              </a:rPr>
              <a:t>nicwright@gloslmc.com</a:t>
            </a:r>
            <a:r>
              <a:rPr lang="en-GB"/>
              <a:t>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52D842BB-ED94-383B-FF3A-E7B5836D9F45}"/>
              </a:ext>
            </a:extLst>
          </p:cNvPr>
          <p:cNvPicPr>
            <a:picLocks noChangeAspect="1"/>
          </p:cNvPicPr>
          <p:nvPr/>
        </p:nvPicPr>
        <p:blipFill>
          <a:blip r:embed="rId4"/>
          <a:stretch>
            <a:fillRect/>
          </a:stretch>
        </p:blipFill>
        <p:spPr>
          <a:xfrm>
            <a:off x="3590925" y="3169684"/>
            <a:ext cx="4267200" cy="3172220"/>
          </a:xfrm>
          <a:prstGeom prst="rect">
            <a:avLst/>
          </a:prstGeom>
        </p:spPr>
      </p:pic>
    </p:spTree>
    <p:extLst>
      <p:ext uri="{BB962C8B-B14F-4D97-AF65-F5344CB8AC3E}">
        <p14:creationId xmlns:p14="http://schemas.microsoft.com/office/powerpoint/2010/main" val="74046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7FCF-750C-A332-AD61-1C9A82518655}"/>
              </a:ext>
            </a:extLst>
          </p:cNvPr>
          <p:cNvSpPr>
            <a:spLocks noGrp="1"/>
          </p:cNvSpPr>
          <p:nvPr>
            <p:ph type="title"/>
          </p:nvPr>
        </p:nvSpPr>
        <p:spPr/>
        <p:txBody>
          <a:bodyPr>
            <a:normAutofit/>
          </a:bodyPr>
          <a:lstStyle/>
          <a:p>
            <a:r>
              <a:rPr lang="en-GB" sz="3600" b="1" dirty="0"/>
              <a:t>Flexible Staffing Pool Receptionists &amp; Administrators</a:t>
            </a:r>
          </a:p>
        </p:txBody>
      </p:sp>
      <p:pic>
        <p:nvPicPr>
          <p:cNvPr id="4" name="Online Media 3" title="Flexible Staffing Pool for GP receptionists and administrators in Gloucestershire ICB">
            <a:hlinkClick r:id="" action="ppaction://media"/>
            <a:extLst>
              <a:ext uri="{FF2B5EF4-FFF2-40B4-BE49-F238E27FC236}">
                <a16:creationId xmlns:a16="http://schemas.microsoft.com/office/drawing/2014/main" id="{F3235187-301E-CBAB-BB6C-7C69C238F302}"/>
              </a:ext>
            </a:extLst>
          </p:cNvPr>
          <p:cNvPicPr>
            <a:picLocks noGrp="1" noRot="1" noChangeAspect="1"/>
          </p:cNvPicPr>
          <p:nvPr>
            <p:ph idx="1"/>
            <a:videoFile r:link="rId1"/>
          </p:nvPr>
        </p:nvPicPr>
        <p:blipFill>
          <a:blip r:embed="rId3"/>
          <a:stretch>
            <a:fillRect/>
          </a:stretch>
        </p:blipFill>
        <p:spPr>
          <a:xfrm>
            <a:off x="6476568" y="2296680"/>
            <a:ext cx="4644014" cy="2624045"/>
          </a:xfrm>
          <a:prstGeom prst="rect">
            <a:avLst/>
          </a:prstGeom>
        </p:spPr>
      </p:pic>
      <p:sp>
        <p:nvSpPr>
          <p:cNvPr id="6" name="TextBox 5">
            <a:extLst>
              <a:ext uri="{FF2B5EF4-FFF2-40B4-BE49-F238E27FC236}">
                <a16:creationId xmlns:a16="http://schemas.microsoft.com/office/drawing/2014/main" id="{1F6DD589-0765-00C2-F33A-7B2842661A48}"/>
              </a:ext>
            </a:extLst>
          </p:cNvPr>
          <p:cNvSpPr txBox="1"/>
          <p:nvPr/>
        </p:nvSpPr>
        <p:spPr>
          <a:xfrm>
            <a:off x="1350627" y="2487462"/>
            <a:ext cx="4188637" cy="2031325"/>
          </a:xfrm>
          <a:prstGeom prst="rect">
            <a:avLst/>
          </a:prstGeom>
          <a:noFill/>
        </p:spPr>
        <p:txBody>
          <a:bodyPr wrap="square" rtlCol="0">
            <a:spAutoFit/>
          </a:bodyPr>
          <a:lstStyle/>
          <a:p>
            <a:r>
              <a:rPr lang="en-GB" dirty="0"/>
              <a:t>If you’re a Receptionist or Administrator in a </a:t>
            </a:r>
            <a:r>
              <a:rPr lang="en-GB" b="1" dirty="0"/>
              <a:t>substantive role in general practice </a:t>
            </a:r>
            <a:r>
              <a:rPr lang="en-GB" dirty="0"/>
              <a:t>who is looking to undertake additional work within Gloucestershire, please watch this video which provides details of the Flexible Staffing Pool for Receptionist and Administrator colleagues. </a:t>
            </a:r>
          </a:p>
        </p:txBody>
      </p:sp>
    </p:spTree>
    <p:extLst>
      <p:ext uri="{BB962C8B-B14F-4D97-AF65-F5344CB8AC3E}">
        <p14:creationId xmlns:p14="http://schemas.microsoft.com/office/powerpoint/2010/main" val="48019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AF71-7594-DAA2-EF23-F31D310C3EF7}"/>
              </a:ext>
            </a:extLst>
          </p:cNvPr>
          <p:cNvSpPr>
            <a:spLocks noGrp="1"/>
          </p:cNvSpPr>
          <p:nvPr>
            <p:ph type="title"/>
          </p:nvPr>
        </p:nvSpPr>
        <p:spPr/>
        <p:txBody>
          <a:bodyPr/>
          <a:lstStyle/>
          <a:p>
            <a:r>
              <a:rPr lang="en-GB" b="1" dirty="0"/>
              <a:t>Apprenticeships</a:t>
            </a:r>
          </a:p>
        </p:txBody>
      </p:sp>
      <p:pic>
        <p:nvPicPr>
          <p:cNvPr id="4" name="Content Placeholder 3">
            <a:extLst>
              <a:ext uri="{FF2B5EF4-FFF2-40B4-BE49-F238E27FC236}">
                <a16:creationId xmlns:a16="http://schemas.microsoft.com/office/drawing/2014/main" id="{679944FB-6C03-8611-58AE-DCAFD57912AA}"/>
              </a:ext>
            </a:extLst>
          </p:cNvPr>
          <p:cNvPicPr>
            <a:picLocks noGrp="1" noChangeAspect="1"/>
          </p:cNvPicPr>
          <p:nvPr>
            <p:ph idx="1"/>
          </p:nvPr>
        </p:nvPicPr>
        <p:blipFill>
          <a:blip r:embed="rId2"/>
          <a:stretch>
            <a:fillRect/>
          </a:stretch>
        </p:blipFill>
        <p:spPr>
          <a:xfrm>
            <a:off x="8937373" y="5803767"/>
            <a:ext cx="2889754" cy="871804"/>
          </a:xfrm>
          <a:prstGeom prst="rect">
            <a:avLst/>
          </a:prstGeom>
        </p:spPr>
      </p:pic>
      <p:sp>
        <p:nvSpPr>
          <p:cNvPr id="5" name="TextBox 4">
            <a:extLst>
              <a:ext uri="{FF2B5EF4-FFF2-40B4-BE49-F238E27FC236}">
                <a16:creationId xmlns:a16="http://schemas.microsoft.com/office/drawing/2014/main" id="{5BA203FC-20F7-B52F-7BEA-BC2F5633A311}"/>
              </a:ext>
            </a:extLst>
          </p:cNvPr>
          <p:cNvSpPr txBox="1"/>
          <p:nvPr/>
        </p:nvSpPr>
        <p:spPr>
          <a:xfrm>
            <a:off x="1073785" y="1751393"/>
            <a:ext cx="7626078" cy="2585323"/>
          </a:xfrm>
          <a:prstGeom prst="rect">
            <a:avLst/>
          </a:prstGeom>
          <a:noFill/>
        </p:spPr>
        <p:txBody>
          <a:bodyPr wrap="square" rtlCol="0">
            <a:spAutoFit/>
          </a:bodyPr>
          <a:lstStyle/>
          <a:p>
            <a:r>
              <a:rPr lang="en-GB" dirty="0"/>
              <a:t>There are a wealth of different career paths available to Primary Care colleagues, whether you are interested in developing into a clinical / non-clinical role, there are options available to you.</a:t>
            </a:r>
          </a:p>
          <a:p>
            <a:r>
              <a:rPr lang="en-GB" dirty="0"/>
              <a:t>If you’re interested in undertaking an apprenticeship, speak with your line manger/Practice Manager about your career path and career development and  contact </a:t>
            </a:r>
            <a:r>
              <a:rPr lang="en-GB" dirty="0">
                <a:hlinkClick r:id="rId3"/>
              </a:rPr>
              <a:t>glicb.pcwc@nhs.net</a:t>
            </a:r>
            <a:r>
              <a:rPr lang="en-GB" dirty="0"/>
              <a:t> or Mandy Tuckey, ICS Apprenticeship and Widening Participation Programme Lead </a:t>
            </a:r>
            <a:r>
              <a:rPr lang="en-GB" dirty="0">
                <a:hlinkClick r:id="rId4"/>
              </a:rPr>
              <a:t>mandy.tuckey@nhs.net</a:t>
            </a:r>
            <a:r>
              <a:rPr lang="en-GB" dirty="0"/>
              <a:t> </a:t>
            </a:r>
          </a:p>
          <a:p>
            <a:endParaRPr lang="en-GB" dirty="0"/>
          </a:p>
          <a:p>
            <a:r>
              <a:rPr lang="en-GB" dirty="0"/>
              <a:t>You can find lots of information regarding Apprenticeships on our </a:t>
            </a:r>
            <a:r>
              <a:rPr lang="en-GB" dirty="0">
                <a:hlinkClick r:id="rId5"/>
              </a:rPr>
              <a:t>website</a:t>
            </a:r>
            <a:endParaRPr lang="en-GB" dirty="0"/>
          </a:p>
        </p:txBody>
      </p:sp>
      <p:sp>
        <p:nvSpPr>
          <p:cNvPr id="6" name="Rectangle 2">
            <a:extLst>
              <a:ext uri="{FF2B5EF4-FFF2-40B4-BE49-F238E27FC236}">
                <a16:creationId xmlns:a16="http://schemas.microsoft.com/office/drawing/2014/main" id="{D37E671B-1ABC-5F4D-C15E-21AFA2472FDD}"/>
              </a:ext>
            </a:extLst>
          </p:cNvPr>
          <p:cNvSpPr>
            <a:spLocks noChangeArrowheads="1"/>
          </p:cNvSpPr>
          <p:nvPr/>
        </p:nvSpPr>
        <p:spPr bwMode="auto">
          <a:xfrm>
            <a:off x="114935" y="5341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7" descr="Assorted school supplies">
            <a:extLst>
              <a:ext uri="{FF2B5EF4-FFF2-40B4-BE49-F238E27FC236}">
                <a16:creationId xmlns:a16="http://schemas.microsoft.com/office/drawing/2014/main" id="{7E8FEF1C-EB5F-928D-C229-506BF386F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373" y="452165"/>
            <a:ext cx="2995684" cy="1999991"/>
          </a:xfrm>
          <a:prstGeom prst="rect">
            <a:avLst/>
          </a:prstGeom>
        </p:spPr>
      </p:pic>
    </p:spTree>
    <p:extLst>
      <p:ext uri="{BB962C8B-B14F-4D97-AF65-F5344CB8AC3E}">
        <p14:creationId xmlns:p14="http://schemas.microsoft.com/office/powerpoint/2010/main" val="250533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8262-AB8F-BE19-8024-2072419CD530}"/>
              </a:ext>
            </a:extLst>
          </p:cNvPr>
          <p:cNvSpPr>
            <a:spLocks noGrp="1"/>
          </p:cNvSpPr>
          <p:nvPr>
            <p:ph type="title"/>
          </p:nvPr>
        </p:nvSpPr>
        <p:spPr/>
        <p:txBody>
          <a:bodyPr/>
          <a:lstStyle/>
          <a:p>
            <a:r>
              <a:rPr lang="en-GB" b="1" dirty="0"/>
              <a:t>Apprenticeships Support &amp; Resources</a:t>
            </a:r>
          </a:p>
        </p:txBody>
      </p:sp>
      <p:sp>
        <p:nvSpPr>
          <p:cNvPr id="3" name="Content Placeholder 2">
            <a:extLst>
              <a:ext uri="{FF2B5EF4-FFF2-40B4-BE49-F238E27FC236}">
                <a16:creationId xmlns:a16="http://schemas.microsoft.com/office/drawing/2014/main" id="{B6DBD153-4450-014E-8649-4B134106478A}"/>
              </a:ext>
            </a:extLst>
          </p:cNvPr>
          <p:cNvSpPr>
            <a:spLocks noGrp="1"/>
          </p:cNvSpPr>
          <p:nvPr>
            <p:ph idx="1"/>
          </p:nvPr>
        </p:nvSpPr>
        <p:spPr/>
        <p:txBody>
          <a:bodyPr/>
          <a:lstStyle/>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the training provider </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Gloucestershire Apprenticeship Lead, Mandy Tuckey -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mandy.tuckey@nhs.net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IFATE: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Home / Institute for Apprenticeships and Technical Education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Gloucestershire Primary Care Training Hub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https://glosprimarycare.co.uk/apprenticeships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https://amazingapprenticeships.com/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resources, support for apprentices </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https://www.instituteforapprenticeships.org/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look at apprenticeship standards available </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https://www.gov.uk/apply-apprenticeship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find and apply/look at what other employers are recruiting for </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https://www.apprenticeships.gov.uk/</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funding rules/guidance </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https://transfers.manage-apprenticeships.service.gov.uk</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apply for a levy transfer</a:t>
            </a:r>
          </a:p>
          <a:p>
            <a:pPr marL="0" indent="0">
              <a:buNone/>
            </a:pPr>
            <a:endParaRPr lang="en-GB" dirty="0"/>
          </a:p>
        </p:txBody>
      </p:sp>
    </p:spTree>
    <p:extLst>
      <p:ext uri="{BB962C8B-B14F-4D97-AF65-F5344CB8AC3E}">
        <p14:creationId xmlns:p14="http://schemas.microsoft.com/office/powerpoint/2010/main" val="309401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DD606-E392-41C6-1D20-6382A8B020A8}"/>
              </a:ext>
            </a:extLst>
          </p:cNvPr>
          <p:cNvPicPr>
            <a:picLocks noChangeAspect="1"/>
          </p:cNvPicPr>
          <p:nvPr/>
        </p:nvPicPr>
        <p:blipFill>
          <a:blip r:embed="rId3"/>
          <a:stretch>
            <a:fillRect/>
          </a:stretch>
        </p:blipFill>
        <p:spPr>
          <a:xfrm>
            <a:off x="1961797" y="3044134"/>
            <a:ext cx="8453097" cy="1399726"/>
          </a:xfrm>
          <a:prstGeom prst="rect">
            <a:avLst/>
          </a:prstGeom>
        </p:spPr>
      </p:pic>
      <p:pic>
        <p:nvPicPr>
          <p:cNvPr id="7" name="Picture 6">
            <a:extLst>
              <a:ext uri="{FF2B5EF4-FFF2-40B4-BE49-F238E27FC236}">
                <a16:creationId xmlns:a16="http://schemas.microsoft.com/office/drawing/2014/main" id="{F982CF4A-9D52-D8E6-BAAD-0B2DC554483D}"/>
              </a:ext>
            </a:extLst>
          </p:cNvPr>
          <p:cNvPicPr>
            <a:picLocks noChangeAspect="1"/>
          </p:cNvPicPr>
          <p:nvPr/>
        </p:nvPicPr>
        <p:blipFill>
          <a:blip r:embed="rId4"/>
          <a:stretch>
            <a:fillRect/>
          </a:stretch>
        </p:blipFill>
        <p:spPr>
          <a:xfrm>
            <a:off x="1922126" y="4509780"/>
            <a:ext cx="8418446" cy="1267886"/>
          </a:xfrm>
          <a:prstGeom prst="rect">
            <a:avLst/>
          </a:prstGeom>
        </p:spPr>
      </p:pic>
      <p:pic>
        <p:nvPicPr>
          <p:cNvPr id="10" name="Picture 9">
            <a:extLst>
              <a:ext uri="{FF2B5EF4-FFF2-40B4-BE49-F238E27FC236}">
                <a16:creationId xmlns:a16="http://schemas.microsoft.com/office/drawing/2014/main" id="{DCB8377E-B327-C491-809D-D99A77453248}"/>
              </a:ext>
            </a:extLst>
          </p:cNvPr>
          <p:cNvPicPr>
            <a:picLocks noChangeAspect="1"/>
          </p:cNvPicPr>
          <p:nvPr/>
        </p:nvPicPr>
        <p:blipFill>
          <a:blip r:embed="rId5"/>
          <a:stretch>
            <a:fillRect/>
          </a:stretch>
        </p:blipFill>
        <p:spPr>
          <a:xfrm>
            <a:off x="1922125" y="1578926"/>
            <a:ext cx="8532440" cy="1399288"/>
          </a:xfrm>
          <a:prstGeom prst="rect">
            <a:avLst/>
          </a:prstGeom>
        </p:spPr>
      </p:pic>
      <p:sp>
        <p:nvSpPr>
          <p:cNvPr id="16" name="TextBox 15">
            <a:extLst>
              <a:ext uri="{FF2B5EF4-FFF2-40B4-BE49-F238E27FC236}">
                <a16:creationId xmlns:a16="http://schemas.microsoft.com/office/drawing/2014/main" id="{CAC431FB-67C2-1421-41D7-214A2F61C357}"/>
              </a:ext>
            </a:extLst>
          </p:cNvPr>
          <p:cNvSpPr txBox="1"/>
          <p:nvPr/>
        </p:nvSpPr>
        <p:spPr>
          <a:xfrm>
            <a:off x="3810000" y="5777666"/>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6"/>
              </a:rPr>
              <a:t>Functional Skills - HASO (skillsforhealth.org.uk)</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A4BF479-E324-A364-07EF-D8EF5A971018}"/>
              </a:ext>
            </a:extLst>
          </p:cNvPr>
          <p:cNvSpPr txBox="1"/>
          <p:nvPr/>
        </p:nvSpPr>
        <p:spPr>
          <a:xfrm>
            <a:off x="1685752" y="436856"/>
            <a:ext cx="8225999" cy="769441"/>
          </a:xfrm>
          <a:prstGeom prst="rect">
            <a:avLst/>
          </a:prstGeom>
          <a:noFill/>
        </p:spPr>
        <p:txBody>
          <a:bodyPr wrap="square" rtlCol="0">
            <a:spAutoFit/>
          </a:bodyPr>
          <a:lstStyle/>
          <a:p>
            <a:r>
              <a:rPr lang="en-GB" sz="4400" b="1" dirty="0"/>
              <a:t>Apprenticeship Opportunities</a:t>
            </a:r>
          </a:p>
        </p:txBody>
      </p:sp>
    </p:spTree>
    <p:extLst>
      <p:ext uri="{BB962C8B-B14F-4D97-AF65-F5344CB8AC3E}">
        <p14:creationId xmlns:p14="http://schemas.microsoft.com/office/powerpoint/2010/main" val="1691678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AB33-24B6-C17B-8730-905DCBA66FFD}"/>
              </a:ext>
            </a:extLst>
          </p:cNvPr>
          <p:cNvSpPr>
            <a:spLocks noGrp="1"/>
          </p:cNvSpPr>
          <p:nvPr>
            <p:ph type="title"/>
          </p:nvPr>
        </p:nvSpPr>
        <p:spPr/>
        <p:txBody>
          <a:bodyPr/>
          <a:lstStyle/>
          <a:p>
            <a:r>
              <a:rPr lang="en-GB" dirty="0">
                <a:solidFill>
                  <a:schemeClr val="tx1"/>
                </a:solidFill>
              </a:rPr>
              <a:t>GP Assistant Programme – Applications now open for 2025-26</a:t>
            </a:r>
          </a:p>
        </p:txBody>
      </p:sp>
      <p:pic>
        <p:nvPicPr>
          <p:cNvPr id="5" name="Content Placeholder 4" descr="Elderly man in therapy">
            <a:extLst>
              <a:ext uri="{FF2B5EF4-FFF2-40B4-BE49-F238E27FC236}">
                <a16:creationId xmlns:a16="http://schemas.microsoft.com/office/drawing/2014/main" id="{F47CD5C6-77A7-35A5-4FD2-1312E2D5C40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30861" y="1899249"/>
            <a:ext cx="3590422" cy="2393615"/>
          </a:xfrm>
        </p:spPr>
      </p:pic>
      <p:sp>
        <p:nvSpPr>
          <p:cNvPr id="7" name="TextBox 6">
            <a:extLst>
              <a:ext uri="{FF2B5EF4-FFF2-40B4-BE49-F238E27FC236}">
                <a16:creationId xmlns:a16="http://schemas.microsoft.com/office/drawing/2014/main" id="{37CDA45E-4E8A-86A2-FCBA-0D4B1901736C}"/>
              </a:ext>
            </a:extLst>
          </p:cNvPr>
          <p:cNvSpPr txBox="1"/>
          <p:nvPr/>
        </p:nvSpPr>
        <p:spPr>
          <a:xfrm>
            <a:off x="380604" y="844674"/>
            <a:ext cx="6096000" cy="5262979"/>
          </a:xfrm>
          <a:prstGeom prst="rect">
            <a:avLst/>
          </a:prstGeom>
          <a:noFill/>
        </p:spPr>
        <p:txBody>
          <a:bodyPr wrap="square">
            <a:spAutoFit/>
          </a:bodyPr>
          <a:lstStyle/>
          <a:p>
            <a:pPr>
              <a:buNone/>
            </a:pPr>
            <a:r>
              <a:rPr lang="en-GB" sz="1400" dirty="0">
                <a:effectLst/>
                <a:latin typeface="Aptos" panose="020B0004020202020204" pitchFamily="34" charset="0"/>
                <a:ea typeface="Aptos" panose="020B0004020202020204" pitchFamily="34" charset="0"/>
                <a:cs typeface="Aptos" panose="020B0004020202020204" pitchFamily="34" charset="0"/>
              </a:rPr>
              <a:t>The GP Assistant (GPA) programme continues to demonstrate significant value in general practice, helping to reduce the administrative workload of GP’s, enhance operational efficiency, and support workforce development. We are now inviting expressions of interest for the 2025/26 cohort and encourage practices to consider this funded training opportunity to upskill existing staff members who may already bring value to the role. By training a GP Assistant your practice can benefit from a more streamlined workflow, enabling GPs to focus on patient care while strengthening your multi-skilled team.</a:t>
            </a: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Programme highlights:</a:t>
            </a: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Level 4 qualification (equivalent to Foundation Degree)</a:t>
            </a: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9-month programme</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One day per week off the job learning support (can be split throughout the week)</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GP Mentor required to sign off work (other mentors can be used for support)</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A funded programme £2,120 will be paid directly to the GP practice</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Supports staff retention &amp; development</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Flexible role proven to improve access &amp; streamline workflow.</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For further information, application and evaluation of the programme please </a:t>
            </a:r>
            <a:r>
              <a:rPr lang="en-GB" sz="1400" u="sng" dirty="0">
                <a:solidFill>
                  <a:srgbClr val="0563C1"/>
                </a:solidFill>
                <a:effectLst/>
                <a:latin typeface="Aptos" panose="020B0004020202020204" pitchFamily="34" charset="0"/>
                <a:ea typeface="Aptos" panose="020B0004020202020204" pitchFamily="34" charset="0"/>
                <a:cs typeface="Aptos" panose="020B0004020202020204" pitchFamily="34" charset="0"/>
                <a:hlinkClick r:id="rId3"/>
              </a:rPr>
              <a:t>click here</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 </a:t>
            </a:r>
          </a:p>
          <a:p>
            <a:r>
              <a:rPr lang="en-GB" sz="1400" dirty="0">
                <a:effectLst/>
                <a:latin typeface="Calibri" panose="020F0502020204030204" pitchFamily="34" charset="0"/>
                <a:ea typeface="Aptos" panose="020B0004020202020204" pitchFamily="34" charset="0"/>
                <a:cs typeface="Aptos" panose="020B0004020202020204" pitchFamily="34" charset="0"/>
              </a:rPr>
              <a:t>GP Assistant Information Booklet </a:t>
            </a:r>
            <a:r>
              <a:rPr lang="en-GB" sz="1400" u="sng" dirty="0">
                <a:solidFill>
                  <a:srgbClr val="0000FF"/>
                </a:solidFill>
                <a:effectLst/>
                <a:latin typeface="Calibri" panose="020F0502020204030204" pitchFamily="34" charset="0"/>
                <a:ea typeface="Aptos" panose="020B0004020202020204" pitchFamily="34" charset="0"/>
                <a:cs typeface="Aptos" panose="020B0004020202020204" pitchFamily="34" charset="0"/>
                <a:hlinkClick r:id="rId4"/>
              </a:rPr>
              <a:t>https://devontraininghub.pagetiger.com/gpa/information-booklet</a:t>
            </a:r>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3606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4EE31-B02A-7434-3585-AAA2AAB1491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t>Wellbeing</a:t>
            </a:r>
          </a:p>
        </p:txBody>
      </p:sp>
      <p:sp>
        <p:nvSpPr>
          <p:cNvPr id="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3870660-3724-1CEF-D58C-58A106395CAD}"/>
              </a:ext>
            </a:extLst>
          </p:cNvPr>
          <p:cNvSpPr txBox="1"/>
          <p:nvPr/>
        </p:nvSpPr>
        <p:spPr>
          <a:xfrm>
            <a:off x="640080"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We all have a part to play, consider for yourself, and encourage others, to: take a walk at lunch time, consider healthy snacks, step away from work spaces for a break, chat to colleagues</a:t>
            </a:r>
          </a:p>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dirty="0"/>
              <a:t>Support offers: </a:t>
            </a:r>
            <a:r>
              <a:rPr lang="en-US" sz="2200" dirty="0">
                <a:hlinkClick r:id="rId2"/>
              </a:rPr>
              <a:t>NHS England » Support available for our NHS people</a:t>
            </a:r>
            <a:endParaRPr lang="en-US" sz="2200" dirty="0"/>
          </a:p>
          <a:p>
            <a:pPr>
              <a:lnSpc>
                <a:spcPct val="90000"/>
              </a:lnSpc>
              <a:spcAft>
                <a:spcPts val="600"/>
              </a:spcAft>
            </a:pPr>
            <a:endParaRPr lang="en-US" sz="2200" dirty="0"/>
          </a:p>
        </p:txBody>
      </p:sp>
      <p:pic>
        <p:nvPicPr>
          <p:cNvPr id="4" name="Content Placeholder 3">
            <a:extLst>
              <a:ext uri="{FF2B5EF4-FFF2-40B4-BE49-F238E27FC236}">
                <a16:creationId xmlns:a16="http://schemas.microsoft.com/office/drawing/2014/main" id="{87AD43E2-93FC-7163-3DC6-1A587812CA70}"/>
              </a:ext>
            </a:extLst>
          </p:cNvPr>
          <p:cNvPicPr>
            <a:picLocks noGrp="1" noChangeAspect="1"/>
          </p:cNvPicPr>
          <p:nvPr>
            <p:ph idx="1"/>
          </p:nvPr>
        </p:nvPicPr>
        <p:blipFill>
          <a:blip r:embed="rId3"/>
          <a:stretch>
            <a:fillRect/>
          </a:stretch>
        </p:blipFill>
        <p:spPr>
          <a:xfrm>
            <a:off x="8228850" y="329183"/>
            <a:ext cx="3284195" cy="3429969"/>
          </a:xfrm>
          <a:prstGeom prst="rect">
            <a:avLst/>
          </a:prstGeom>
        </p:spPr>
      </p:pic>
      <p:pic>
        <p:nvPicPr>
          <p:cNvPr id="25" name="Picture 24">
            <a:extLst>
              <a:ext uri="{FF2B5EF4-FFF2-40B4-BE49-F238E27FC236}">
                <a16:creationId xmlns:a16="http://schemas.microsoft.com/office/drawing/2014/main" id="{C3CF97F0-302D-FC33-958B-7281DA5E8514}"/>
              </a:ext>
            </a:extLst>
          </p:cNvPr>
          <p:cNvPicPr>
            <a:picLocks noChangeAspect="1"/>
          </p:cNvPicPr>
          <p:nvPr/>
        </p:nvPicPr>
        <p:blipFill>
          <a:blip r:embed="rId4"/>
          <a:stretch>
            <a:fillRect/>
          </a:stretch>
        </p:blipFill>
        <p:spPr>
          <a:xfrm>
            <a:off x="8989443" y="5757634"/>
            <a:ext cx="2889754" cy="865707"/>
          </a:xfrm>
          <a:prstGeom prst="rect">
            <a:avLst/>
          </a:prstGeom>
        </p:spPr>
      </p:pic>
    </p:spTree>
    <p:extLst>
      <p:ext uri="{BB962C8B-B14F-4D97-AF65-F5344CB8AC3E}">
        <p14:creationId xmlns:p14="http://schemas.microsoft.com/office/powerpoint/2010/main" val="289195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D732379-AD90-3F91-F8B8-4FD90BD19A67}"/>
              </a:ext>
            </a:extLst>
          </p:cNvPr>
          <p:cNvSpPr>
            <a:spLocks noGrp="1"/>
          </p:cNvSpPr>
          <p:nvPr>
            <p:ph type="title"/>
          </p:nvPr>
        </p:nvSpPr>
        <p:spPr>
          <a:xfrm>
            <a:off x="955039" y="3013096"/>
            <a:ext cx="5862321" cy="3640257"/>
          </a:xfrm>
        </p:spPr>
        <p:txBody>
          <a:bodyPr>
            <a:normAutofit/>
          </a:bodyPr>
          <a:lstStyle/>
          <a:p>
            <a:pPr marL="6350" marR="144145" indent="-6350" algn="ctr">
              <a:lnSpc>
                <a:spcPct val="107000"/>
              </a:lnSpc>
              <a:spcAft>
                <a:spcPts val="800"/>
              </a:spcAft>
            </a:pPr>
            <a:r>
              <a:rPr lang="en-GB" sz="1800" dirty="0">
                <a:latin typeface="Arial" panose="020B0604020202020204" pitchFamily="34" charset="0"/>
                <a:cs typeface="Arial" panose="020B0604020202020204" pitchFamily="34" charset="0"/>
              </a:rPr>
              <a:t>Unlocking confidential mental health and wellbeing support for anyone working in health and social care in Gloucestershire.</a:t>
            </a: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Call us on 0300 421 7500</a:t>
            </a: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Website: </a:t>
            </a:r>
            <a:r>
              <a:rPr lang="en-GB" sz="1800" u="sng" dirty="0">
                <a:solidFill>
                  <a:srgbClr val="6EAC1C"/>
                </a:solidFill>
                <a:effectLst/>
                <a:latin typeface="Arial" panose="020B0604020202020204" pitchFamily="34" charset="0"/>
                <a:ea typeface="Calibri" panose="020F0502020204030204" pitchFamily="34" charset="0"/>
                <a:cs typeface="Arial" panose="020B0604020202020204" pitchFamily="34" charset="0"/>
                <a:hlinkClick r:id="rId2"/>
              </a:rPr>
              <a:t>The Wellbeing Line | Selfcare is not selfish.</a:t>
            </a:r>
            <a:br>
              <a:rPr lang="en-GB" sz="1800" u="sng" dirty="0">
                <a:solidFill>
                  <a:srgbClr val="6EAC1C"/>
                </a:solidFill>
                <a:effectLst/>
                <a:latin typeface="Arial" panose="020B0604020202020204" pitchFamily="34" charset="0"/>
                <a:ea typeface="Calibri" panose="020F0502020204030204" pitchFamily="34" charset="0"/>
                <a:cs typeface="Arial" panose="020B0604020202020204" pitchFamily="34" charset="0"/>
              </a:rPr>
            </a:br>
            <a:br>
              <a:rPr lang="en-GB" sz="1800" u="sng" dirty="0">
                <a:solidFill>
                  <a:srgbClr val="6EAC1C"/>
                </a:solidFill>
                <a:effectLst/>
                <a:latin typeface="Arial" panose="020B0604020202020204" pitchFamily="34" charset="0"/>
                <a:ea typeface="Calibri" panose="020F0502020204030204" pitchFamily="34" charset="0"/>
                <a:cs typeface="Arial" panose="020B0604020202020204" pitchFamily="34" charset="0"/>
              </a:rPr>
            </a:b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Our phone lines are open:  </a:t>
            </a:r>
            <a:b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Monday/Tuesday/Wednesday/Friday 9.00am-4:30pm, Thursday 9.00am to 8.00pm</a:t>
            </a:r>
            <a:br>
              <a:rPr lang="en-GB" sz="1800" dirty="0">
                <a:solidFill>
                  <a:srgbClr val="000000"/>
                </a:solidFill>
                <a:effectLst/>
                <a:latin typeface="Calibri" panose="020F0502020204030204" pitchFamily="34" charset="0"/>
                <a:ea typeface="Calibri" panose="020F0502020204030204" pitchFamily="34" charset="0"/>
              </a:rPr>
            </a:br>
            <a:endParaRPr lang="en-GB" sz="1800" dirty="0">
              <a:latin typeface="Arial" panose="020B0604020202020204" pitchFamily="34" charset="0"/>
              <a:cs typeface="Arial" panose="020B0604020202020204" pitchFamily="34" charset="0"/>
            </a:endParaRPr>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1A2BE9-DD1D-32C6-C1EA-10AB2939D3DC}"/>
              </a:ext>
            </a:extLst>
          </p:cNvPr>
          <p:cNvPicPr>
            <a:picLocks noChangeAspect="1"/>
          </p:cNvPicPr>
          <p:nvPr/>
        </p:nvPicPr>
        <p:blipFill>
          <a:blip r:embed="rId3"/>
          <a:stretch>
            <a:fillRect/>
          </a:stretch>
        </p:blipFill>
        <p:spPr>
          <a:xfrm>
            <a:off x="761020" y="443758"/>
            <a:ext cx="7630646" cy="2041199"/>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Tree>
    <p:extLst>
      <p:ext uri="{BB962C8B-B14F-4D97-AF65-F5344CB8AC3E}">
        <p14:creationId xmlns:p14="http://schemas.microsoft.com/office/powerpoint/2010/main" val="1188290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1335</TotalTime>
  <Words>2004</Words>
  <Application>Microsoft Office PowerPoint</Application>
  <PresentationFormat>Widescreen</PresentationFormat>
  <Paragraphs>192</Paragraphs>
  <Slides>29</Slides>
  <Notes>14</Notes>
  <HiddenSlides>1</HiddenSlides>
  <MMClips>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0</vt:i4>
      </vt:variant>
      <vt:variant>
        <vt:lpstr>Slide Titles</vt:lpstr>
      </vt:variant>
      <vt:variant>
        <vt:i4>29</vt:i4>
      </vt:variant>
    </vt:vector>
  </HeadingPairs>
  <TitlesOfParts>
    <vt:vector size="41" baseType="lpstr">
      <vt:lpstr>Aptos</vt:lpstr>
      <vt:lpstr>Arial</vt:lpstr>
      <vt:lpstr>Bitter</vt:lpstr>
      <vt:lpstr>Calibri</vt:lpstr>
      <vt:lpstr>Calibri Light</vt:lpstr>
      <vt:lpstr>Cambria</vt:lpstr>
      <vt:lpstr>Roboto</vt:lpstr>
      <vt:lpstr>Symbol</vt:lpstr>
      <vt:lpstr>Times New Roman</vt:lpstr>
      <vt:lpstr>Office Theme</vt:lpstr>
      <vt:lpstr>8_Office Theme</vt:lpstr>
      <vt:lpstr>5_Office Theme</vt:lpstr>
      <vt:lpstr>Admin Away Day 2025: Resource Pack</vt:lpstr>
      <vt:lpstr>Contents</vt:lpstr>
      <vt:lpstr>Flexible Staffing Pool Receptionists &amp; Administrators</vt:lpstr>
      <vt:lpstr>Apprenticeships</vt:lpstr>
      <vt:lpstr>Apprenticeships Support &amp; Resources</vt:lpstr>
      <vt:lpstr>PowerPoint Presentation</vt:lpstr>
      <vt:lpstr>GP Assistant Programme – Applications now open for 2025-26</vt:lpstr>
      <vt:lpstr>Wellbeing</vt:lpstr>
      <vt:lpstr>Unlocking confidential mental health and wellbeing support for anyone working in health and social care in Gloucestershire.  Call us on 0300 421 7500  Website: The Wellbeing Line | Selfcare is not selfish.  Our phone lines are open:   Monday/Tuesday/Wednesday/Friday 9.00am-4:30pm, Thursday 9.00am to 8.00pm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Bitesize Lunch &amp; Learn Sessions for Reception/Admin Colleagues</vt:lpstr>
      <vt:lpstr>Care Navigation Resources</vt:lpstr>
      <vt:lpstr>Digital Resources</vt:lpstr>
      <vt:lpstr>Gloucestershire Primary Care Training Hub</vt:lpstr>
      <vt:lpstr>Gloucestershire Primary Care Training Hub</vt:lpstr>
      <vt:lpstr>Other useful contacts</vt:lpstr>
    </vt:vector>
  </TitlesOfParts>
  <Company>GLOUCESTERSHIRE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 Away Day Resource Pack</dc:title>
  <dc:creator>DAVIES, Jess (NHS GLOUCESTERSHIRE ICB - 11M)</dc:creator>
  <cp:lastModifiedBy>Davies Jess</cp:lastModifiedBy>
  <cp:revision>36</cp:revision>
  <dcterms:created xsi:type="dcterms:W3CDTF">2023-04-26T10:44:10Z</dcterms:created>
  <dcterms:modified xsi:type="dcterms:W3CDTF">2025-07-23T09:49:45Z</dcterms:modified>
</cp:coreProperties>
</file>