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3" r:id="rId14"/>
    <p:sldId id="266" r:id="rId15"/>
    <p:sldId id="267" r:id="rId16"/>
    <p:sldId id="268" r:id="rId17"/>
    <p:sldId id="274" r:id="rId18"/>
  </p:sldIdLst>
  <p:sldSz cx="18288000" cy="10287000"/>
  <p:notesSz cx="6858000" cy="9144000"/>
  <p:embeddedFontLst>
    <p:embeddedFont>
      <p:font typeface="Barlow Condensed Bold" panose="020B0604020202020204" charset="0"/>
      <p:regular r:id="rId19"/>
      <p:bold r:id="rId20"/>
    </p:embeddedFont>
    <p:embeddedFont>
      <p:font typeface="Canva Sans Bold" panose="020B0604020202020204" charset="0"/>
      <p:regular r:id="rId21"/>
      <p:bold r:id="rId21"/>
    </p:embeddedFont>
    <p:embeddedFont>
      <p:font typeface="Canva Sans Medium" panose="020B0604020202020204" charset="0"/>
      <p:regular r:id="rId22"/>
    </p:embeddedFont>
    <p:embeddedFont>
      <p:font typeface="Moontime" panose="020B0604020202020204" charset="0"/>
      <p:regular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Bold" panose="020B0604020202020204" charset="0"/>
      <p:regular r:id="rId22"/>
      <p:bold r:id="rId27"/>
    </p:embeddedFont>
    <p:embeddedFont>
      <p:font typeface="Poppins Medium" panose="020B0502040204020203" pitchFamily="2" charset="0"/>
      <p:regular r:id="rId28"/>
      <p:italic r:id="rId29"/>
    </p:embeddedFont>
    <p:embeddedFont>
      <p:font typeface="Poppins Semi-Bold" panose="020B0604020202020204" charset="0"/>
      <p:regular r:id="rId30"/>
      <p:bold r:id="rId30"/>
    </p:embeddedFont>
    <p:embeddedFont>
      <p:font typeface="Poppins Ultra-Bold" panose="020B0604020202020204" charset="0"/>
      <p:regular r:id="rId31"/>
      <p:bold r:id="rId31"/>
    </p:embeddedFont>
    <p:embeddedFont>
      <p:font typeface="TT Bluescreens Bold" panose="020B0604020202020204" charset="0"/>
      <p:regular r:id="rId31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09" autoAdjust="0"/>
  </p:normalViewPr>
  <p:slideViewPr>
    <p:cSldViewPr>
      <p:cViewPr varScale="1">
        <p:scale>
          <a:sx n="71" d="100"/>
          <a:sy n="71" d="100"/>
        </p:scale>
        <p:origin x="558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9.jpeg"/><Relationship Id="rId7" Type="http://schemas.openxmlformats.org/officeDocument/2006/relationships/image" Target="../media/image28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3.svg"/><Relationship Id="rId5" Type="http://schemas.openxmlformats.org/officeDocument/2006/relationships/image" Target="../media/image26.sv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pprenticeships.gov.uk/employers/your-responsibilities-as-an-employer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cademy@dbc-training.co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2.sv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p/br-xbilumduv/business-administration-level-3-projectimprovemen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11419" y="-4816929"/>
            <a:ext cx="25219954" cy="16042821"/>
            <a:chOff x="0" y="0"/>
            <a:chExt cx="3040631" cy="1934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0631" cy="1934195"/>
            </a:xfrm>
            <a:custGeom>
              <a:avLst/>
              <a:gdLst/>
              <a:ahLst/>
              <a:cxnLst/>
              <a:rect l="l" t="t" r="r" b="b"/>
              <a:pathLst>
                <a:path w="3040631" h="1934195">
                  <a:moveTo>
                    <a:pt x="1520316" y="0"/>
                  </a:moveTo>
                  <a:cubicBezTo>
                    <a:pt x="680668" y="0"/>
                    <a:pt x="0" y="432984"/>
                    <a:pt x="0" y="967097"/>
                  </a:cubicBezTo>
                  <a:cubicBezTo>
                    <a:pt x="0" y="1501210"/>
                    <a:pt x="680668" y="1934195"/>
                    <a:pt x="1520316" y="1934195"/>
                  </a:cubicBezTo>
                  <a:cubicBezTo>
                    <a:pt x="2359963" y="1934195"/>
                    <a:pt x="3040631" y="1501210"/>
                    <a:pt x="3040631" y="967097"/>
                  </a:cubicBezTo>
                  <a:cubicBezTo>
                    <a:pt x="3040631" y="432984"/>
                    <a:pt x="2359963" y="0"/>
                    <a:pt x="1520316" y="0"/>
                  </a:cubicBezTo>
                  <a:close/>
                </a:path>
              </a:pathLst>
            </a:custGeom>
            <a:solidFill>
              <a:srgbClr val="F2FA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85059" y="171806"/>
              <a:ext cx="2470513" cy="1581058"/>
            </a:xfrm>
            <a:prstGeom prst="rect">
              <a:avLst/>
            </a:prstGeom>
          </p:spPr>
          <p:txBody>
            <a:bodyPr lIns="14049" tIns="14049" rIns="14049" bIns="14049" rtlCol="0" anchor="ctr"/>
            <a:lstStyle/>
            <a:p>
              <a:pPr algn="ctr">
                <a:lnSpc>
                  <a:spcPts val="7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7023" y="0"/>
            <a:ext cx="2922607" cy="3378283"/>
          </a:xfrm>
          <a:custGeom>
            <a:avLst/>
            <a:gdLst/>
            <a:ahLst/>
            <a:cxnLst/>
            <a:rect l="l" t="t" r="r" b="b"/>
            <a:pathLst>
              <a:path w="2922607" h="3378283">
                <a:moveTo>
                  <a:pt x="2922607" y="0"/>
                </a:moveTo>
                <a:lnTo>
                  <a:pt x="0" y="0"/>
                </a:lnTo>
                <a:lnTo>
                  <a:pt x="0" y="3378283"/>
                </a:lnTo>
                <a:lnTo>
                  <a:pt x="2922607" y="3378283"/>
                </a:lnTo>
                <a:lnTo>
                  <a:pt x="292260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11922165" y="-38100"/>
            <a:ext cx="7606513" cy="10716417"/>
            <a:chOff x="0" y="0"/>
            <a:chExt cx="45072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05960" cy="6350000"/>
            </a:xfrm>
            <a:custGeom>
              <a:avLst/>
              <a:gdLst/>
              <a:ahLst/>
              <a:cxnLst/>
              <a:rect l="l" t="t" r="r" b="b"/>
              <a:pathLst>
                <a:path w="4505960" h="6350000">
                  <a:moveTo>
                    <a:pt x="0" y="561340"/>
                  </a:moveTo>
                  <a:lnTo>
                    <a:pt x="0" y="3961130"/>
                  </a:lnTo>
                  <a:cubicBezTo>
                    <a:pt x="0" y="4272280"/>
                    <a:pt x="252730" y="4523740"/>
                    <a:pt x="562610" y="4522470"/>
                  </a:cubicBezTo>
                  <a:cubicBezTo>
                    <a:pt x="873760" y="4521200"/>
                    <a:pt x="1126490" y="4773930"/>
                    <a:pt x="1125220" y="5085080"/>
                  </a:cubicBezTo>
                  <a:lnTo>
                    <a:pt x="1123950" y="5787390"/>
                  </a:lnTo>
                  <a:cubicBezTo>
                    <a:pt x="1123950" y="6098540"/>
                    <a:pt x="1375410" y="6350000"/>
                    <a:pt x="1685290" y="6350000"/>
                  </a:cubicBezTo>
                  <a:lnTo>
                    <a:pt x="3944620" y="6350000"/>
                  </a:lnTo>
                  <a:cubicBezTo>
                    <a:pt x="4254500" y="6350000"/>
                    <a:pt x="4505960" y="6098540"/>
                    <a:pt x="4505960" y="5788660"/>
                  </a:cubicBezTo>
                  <a:lnTo>
                    <a:pt x="4505960" y="2679700"/>
                  </a:lnTo>
                  <a:cubicBezTo>
                    <a:pt x="4505960" y="2494280"/>
                    <a:pt x="4414520" y="2321560"/>
                    <a:pt x="4262120" y="2217420"/>
                  </a:cubicBezTo>
                  <a:lnTo>
                    <a:pt x="1184910" y="99060"/>
                  </a:lnTo>
                  <a:cubicBezTo>
                    <a:pt x="1090930" y="34290"/>
                    <a:pt x="980440" y="0"/>
                    <a:pt x="866140" y="0"/>
                  </a:cubicBezTo>
                  <a:lnTo>
                    <a:pt x="561340" y="0"/>
                  </a:lnTo>
                  <a:cubicBezTo>
                    <a:pt x="251460" y="0"/>
                    <a:pt x="0" y="251460"/>
                    <a:pt x="0" y="56134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66AA">
                    <a:alpha val="100000"/>
                  </a:srgbClr>
                </a:gs>
                <a:gs pos="100000">
                  <a:srgbClr val="79E767">
                    <a:alpha val="100000"/>
                  </a:srgbClr>
                </a:gs>
              </a:gsLst>
              <a:lin ang="540000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289604" y="-214708"/>
            <a:ext cx="7606513" cy="10716417"/>
            <a:chOff x="0" y="0"/>
            <a:chExt cx="450723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05960" cy="6350000"/>
            </a:xfrm>
            <a:custGeom>
              <a:avLst/>
              <a:gdLst/>
              <a:ahLst/>
              <a:cxnLst/>
              <a:rect l="l" t="t" r="r" b="b"/>
              <a:pathLst>
                <a:path w="4505960" h="6350000">
                  <a:moveTo>
                    <a:pt x="0" y="561340"/>
                  </a:moveTo>
                  <a:lnTo>
                    <a:pt x="0" y="3961130"/>
                  </a:lnTo>
                  <a:cubicBezTo>
                    <a:pt x="0" y="4272280"/>
                    <a:pt x="252730" y="4523740"/>
                    <a:pt x="562610" y="4522470"/>
                  </a:cubicBezTo>
                  <a:cubicBezTo>
                    <a:pt x="873760" y="4521200"/>
                    <a:pt x="1126490" y="4773930"/>
                    <a:pt x="1125220" y="5085080"/>
                  </a:cubicBezTo>
                  <a:lnTo>
                    <a:pt x="1123950" y="5787390"/>
                  </a:lnTo>
                  <a:cubicBezTo>
                    <a:pt x="1123950" y="6098540"/>
                    <a:pt x="1375410" y="6350000"/>
                    <a:pt x="1685290" y="6350000"/>
                  </a:cubicBezTo>
                  <a:lnTo>
                    <a:pt x="3944620" y="6350000"/>
                  </a:lnTo>
                  <a:cubicBezTo>
                    <a:pt x="4254500" y="6350000"/>
                    <a:pt x="4505960" y="6098540"/>
                    <a:pt x="4505960" y="5788660"/>
                  </a:cubicBezTo>
                  <a:lnTo>
                    <a:pt x="4505960" y="2679700"/>
                  </a:lnTo>
                  <a:cubicBezTo>
                    <a:pt x="4505960" y="2494280"/>
                    <a:pt x="4414520" y="2321560"/>
                    <a:pt x="4262120" y="2217420"/>
                  </a:cubicBezTo>
                  <a:lnTo>
                    <a:pt x="1184910" y="99060"/>
                  </a:lnTo>
                  <a:cubicBezTo>
                    <a:pt x="1090930" y="34290"/>
                    <a:pt x="980440" y="0"/>
                    <a:pt x="866140" y="0"/>
                  </a:cubicBezTo>
                  <a:lnTo>
                    <a:pt x="561340" y="0"/>
                  </a:lnTo>
                  <a:cubicBezTo>
                    <a:pt x="251460" y="0"/>
                    <a:pt x="0" y="251460"/>
                    <a:pt x="0" y="561340"/>
                  </a:cubicBezTo>
                  <a:close/>
                </a:path>
              </a:pathLst>
            </a:custGeom>
            <a:solidFill>
              <a:srgbClr val="F966A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226965" y="0"/>
            <a:ext cx="7301713" cy="10287000"/>
            <a:chOff x="0" y="0"/>
            <a:chExt cx="450723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05960" cy="6350000"/>
            </a:xfrm>
            <a:custGeom>
              <a:avLst/>
              <a:gdLst/>
              <a:ahLst/>
              <a:cxnLst/>
              <a:rect l="l" t="t" r="r" b="b"/>
              <a:pathLst>
                <a:path w="4505960" h="6350000">
                  <a:moveTo>
                    <a:pt x="0" y="561340"/>
                  </a:moveTo>
                  <a:lnTo>
                    <a:pt x="0" y="3961130"/>
                  </a:lnTo>
                  <a:cubicBezTo>
                    <a:pt x="0" y="4272280"/>
                    <a:pt x="252730" y="4523740"/>
                    <a:pt x="562610" y="4522470"/>
                  </a:cubicBezTo>
                  <a:cubicBezTo>
                    <a:pt x="873760" y="4521200"/>
                    <a:pt x="1126490" y="4773930"/>
                    <a:pt x="1125220" y="5085080"/>
                  </a:cubicBezTo>
                  <a:lnTo>
                    <a:pt x="1123950" y="5787390"/>
                  </a:lnTo>
                  <a:cubicBezTo>
                    <a:pt x="1123950" y="6098540"/>
                    <a:pt x="1375410" y="6350000"/>
                    <a:pt x="1685290" y="6350000"/>
                  </a:cubicBezTo>
                  <a:lnTo>
                    <a:pt x="3944620" y="6350000"/>
                  </a:lnTo>
                  <a:cubicBezTo>
                    <a:pt x="4254500" y="6350000"/>
                    <a:pt x="4505960" y="6098540"/>
                    <a:pt x="4505960" y="5788660"/>
                  </a:cubicBezTo>
                  <a:lnTo>
                    <a:pt x="4505960" y="2679700"/>
                  </a:lnTo>
                  <a:cubicBezTo>
                    <a:pt x="4505960" y="2494280"/>
                    <a:pt x="4414520" y="2321560"/>
                    <a:pt x="4262120" y="2217420"/>
                  </a:cubicBezTo>
                  <a:lnTo>
                    <a:pt x="1184910" y="99060"/>
                  </a:lnTo>
                  <a:cubicBezTo>
                    <a:pt x="1090930" y="34290"/>
                    <a:pt x="980440" y="0"/>
                    <a:pt x="866140" y="0"/>
                  </a:cubicBezTo>
                  <a:lnTo>
                    <a:pt x="561340" y="0"/>
                  </a:lnTo>
                  <a:cubicBezTo>
                    <a:pt x="251460" y="0"/>
                    <a:pt x="0" y="251460"/>
                    <a:pt x="0" y="561340"/>
                  </a:cubicBezTo>
                  <a:close/>
                </a:path>
              </a:pathLst>
            </a:custGeom>
            <a:blipFill>
              <a:blip r:embed="rId3"/>
              <a:stretch>
                <a:fillRect l="-28002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933301" y="8423775"/>
            <a:ext cx="1109703" cy="1109703"/>
          </a:xfrm>
          <a:custGeom>
            <a:avLst/>
            <a:gdLst/>
            <a:ahLst/>
            <a:cxnLst/>
            <a:rect l="l" t="t" r="r" b="b"/>
            <a:pathLst>
              <a:path w="1109703" h="1109703">
                <a:moveTo>
                  <a:pt x="0" y="0"/>
                </a:moveTo>
                <a:lnTo>
                  <a:pt x="1109703" y="0"/>
                </a:lnTo>
                <a:lnTo>
                  <a:pt x="1109703" y="1109702"/>
                </a:lnTo>
                <a:lnTo>
                  <a:pt x="0" y="1109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0" y="9998267"/>
            <a:ext cx="9776721" cy="288733"/>
            <a:chOff x="0" y="0"/>
            <a:chExt cx="2574939" cy="760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74939" cy="76045"/>
            </a:xfrm>
            <a:custGeom>
              <a:avLst/>
              <a:gdLst/>
              <a:ahLst/>
              <a:cxnLst/>
              <a:rect l="l" t="t" r="r" b="b"/>
              <a:pathLst>
                <a:path w="2574939" h="76045">
                  <a:moveTo>
                    <a:pt x="38022" y="0"/>
                  </a:moveTo>
                  <a:lnTo>
                    <a:pt x="2536916" y="0"/>
                  </a:lnTo>
                  <a:cubicBezTo>
                    <a:pt x="2547001" y="0"/>
                    <a:pt x="2556672" y="4006"/>
                    <a:pt x="2563802" y="11137"/>
                  </a:cubicBezTo>
                  <a:cubicBezTo>
                    <a:pt x="2570933" y="18267"/>
                    <a:pt x="2574939" y="27938"/>
                    <a:pt x="2574939" y="38022"/>
                  </a:cubicBezTo>
                  <a:lnTo>
                    <a:pt x="2574939" y="38022"/>
                  </a:lnTo>
                  <a:cubicBezTo>
                    <a:pt x="2574939" y="48107"/>
                    <a:pt x="2570933" y="57778"/>
                    <a:pt x="2563802" y="64908"/>
                  </a:cubicBezTo>
                  <a:cubicBezTo>
                    <a:pt x="2556672" y="72039"/>
                    <a:pt x="2547001" y="76045"/>
                    <a:pt x="2536916" y="76045"/>
                  </a:cubicBezTo>
                  <a:lnTo>
                    <a:pt x="38022" y="76045"/>
                  </a:lnTo>
                  <a:cubicBezTo>
                    <a:pt x="27938" y="76045"/>
                    <a:pt x="18267" y="72039"/>
                    <a:pt x="11137" y="64908"/>
                  </a:cubicBezTo>
                  <a:cubicBezTo>
                    <a:pt x="4006" y="57778"/>
                    <a:pt x="0" y="48107"/>
                    <a:pt x="0" y="38022"/>
                  </a:cubicBezTo>
                  <a:lnTo>
                    <a:pt x="0" y="38022"/>
                  </a:lnTo>
                  <a:cubicBezTo>
                    <a:pt x="0" y="27938"/>
                    <a:pt x="4006" y="18267"/>
                    <a:pt x="11137" y="11137"/>
                  </a:cubicBezTo>
                  <a:cubicBezTo>
                    <a:pt x="18267" y="4006"/>
                    <a:pt x="27938" y="0"/>
                    <a:pt x="38022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574939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8557" y="8456562"/>
            <a:ext cx="4255639" cy="1084510"/>
            <a:chOff x="0" y="0"/>
            <a:chExt cx="5674186" cy="1446014"/>
          </a:xfrm>
        </p:grpSpPr>
        <p:sp>
          <p:nvSpPr>
            <p:cNvPr id="20" name="TextBox 20"/>
            <p:cNvSpPr txBox="1"/>
            <p:nvPr/>
          </p:nvSpPr>
          <p:spPr>
            <a:xfrm>
              <a:off x="1178195" y="778907"/>
              <a:ext cx="3135288" cy="667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2"/>
                </a:lnSpc>
              </a:pPr>
              <a:endParaRPr lang="en-US" sz="2951" dirty="0">
                <a:solidFill>
                  <a:srgbClr val="00A2E1"/>
                </a:solidFill>
                <a:latin typeface="Moontime"/>
                <a:ea typeface="Moontime"/>
                <a:cs typeface="Moontime"/>
                <a:sym typeface="Moontime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5674186" cy="1063343"/>
            </a:xfrm>
            <a:custGeom>
              <a:avLst/>
              <a:gdLst/>
              <a:ahLst/>
              <a:cxnLst/>
              <a:rect l="l" t="t" r="r" b="b"/>
              <a:pathLst>
                <a:path w="5674186" h="1063343">
                  <a:moveTo>
                    <a:pt x="0" y="0"/>
                  </a:moveTo>
                  <a:lnTo>
                    <a:pt x="5674186" y="0"/>
                  </a:lnTo>
                  <a:lnTo>
                    <a:pt x="5674186" y="1063343"/>
                  </a:lnTo>
                  <a:lnTo>
                    <a:pt x="0" y="1063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006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966556" y="1044293"/>
              <a:ext cx="1446776" cy="23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1"/>
                </a:lnSpc>
              </a:pPr>
              <a:r>
                <a:rPr lang="en-US" sz="1072" b="1" spc="-5">
                  <a:solidFill>
                    <a:srgbClr val="004899"/>
                  </a:solidFill>
                  <a:latin typeface="Canva Sans Medium"/>
                  <a:ea typeface="Canva Sans Medium"/>
                  <a:cs typeface="Canva Sans Medium"/>
                  <a:sym typeface="Canva Sans Medium"/>
                </a:rPr>
                <a:t>in the </a:t>
              </a:r>
              <a:r>
                <a:rPr lang="en-US" sz="1072" b="1" spc="-5">
                  <a:solidFill>
                    <a:srgbClr val="00A2E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NHS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1011066" y="8066630"/>
            <a:ext cx="2170094" cy="1823992"/>
          </a:xfrm>
          <a:custGeom>
            <a:avLst/>
            <a:gdLst/>
            <a:ahLst/>
            <a:cxnLst/>
            <a:rect l="l" t="t" r="r" b="b"/>
            <a:pathLst>
              <a:path w="2170094" h="1823992">
                <a:moveTo>
                  <a:pt x="0" y="0"/>
                </a:moveTo>
                <a:lnTo>
                  <a:pt x="2170094" y="0"/>
                </a:lnTo>
                <a:lnTo>
                  <a:pt x="2170094" y="1823992"/>
                </a:lnTo>
                <a:lnTo>
                  <a:pt x="0" y="18239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816" r="-9830" b="-311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5043958" y="8268943"/>
            <a:ext cx="2921281" cy="1419365"/>
          </a:xfrm>
          <a:custGeom>
            <a:avLst/>
            <a:gdLst/>
            <a:ahLst/>
            <a:cxnLst/>
            <a:rect l="l" t="t" r="r" b="b"/>
            <a:pathLst>
              <a:path w="2921281" h="1419365">
                <a:moveTo>
                  <a:pt x="0" y="0"/>
                </a:moveTo>
                <a:lnTo>
                  <a:pt x="2921281" y="0"/>
                </a:lnTo>
                <a:lnTo>
                  <a:pt x="2921281" y="1419366"/>
                </a:lnTo>
                <a:lnTo>
                  <a:pt x="0" y="14193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577" r="-7645" b="-1372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028700" y="6393852"/>
            <a:ext cx="7429500" cy="1902698"/>
            <a:chOff x="0" y="0"/>
            <a:chExt cx="1461901" cy="2435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61901" cy="243579"/>
            </a:xfrm>
            <a:custGeom>
              <a:avLst/>
              <a:gdLst/>
              <a:ahLst/>
              <a:cxnLst/>
              <a:rect l="l" t="t" r="r" b="b"/>
              <a:pathLst>
                <a:path w="1461901" h="243579">
                  <a:moveTo>
                    <a:pt x="58625" y="0"/>
                  </a:moveTo>
                  <a:lnTo>
                    <a:pt x="1403276" y="0"/>
                  </a:lnTo>
                  <a:cubicBezTo>
                    <a:pt x="1418824" y="0"/>
                    <a:pt x="1433736" y="6177"/>
                    <a:pt x="1444730" y="17171"/>
                  </a:cubicBezTo>
                  <a:cubicBezTo>
                    <a:pt x="1455724" y="28165"/>
                    <a:pt x="1461901" y="43076"/>
                    <a:pt x="1461901" y="58625"/>
                  </a:cubicBezTo>
                  <a:lnTo>
                    <a:pt x="1461901" y="184954"/>
                  </a:lnTo>
                  <a:cubicBezTo>
                    <a:pt x="1461901" y="200502"/>
                    <a:pt x="1455724" y="215414"/>
                    <a:pt x="1444730" y="226408"/>
                  </a:cubicBezTo>
                  <a:cubicBezTo>
                    <a:pt x="1433736" y="237402"/>
                    <a:pt x="1418824" y="243579"/>
                    <a:pt x="1403276" y="243579"/>
                  </a:cubicBezTo>
                  <a:lnTo>
                    <a:pt x="58625" y="243579"/>
                  </a:lnTo>
                  <a:cubicBezTo>
                    <a:pt x="43076" y="243579"/>
                    <a:pt x="28165" y="237402"/>
                    <a:pt x="17171" y="226408"/>
                  </a:cubicBezTo>
                  <a:cubicBezTo>
                    <a:pt x="6177" y="215414"/>
                    <a:pt x="0" y="200502"/>
                    <a:pt x="0" y="184954"/>
                  </a:cubicBezTo>
                  <a:lnTo>
                    <a:pt x="0" y="58625"/>
                  </a:lnTo>
                  <a:cubicBezTo>
                    <a:pt x="0" y="43076"/>
                    <a:pt x="6177" y="28165"/>
                    <a:pt x="17171" y="17171"/>
                  </a:cubicBezTo>
                  <a:cubicBezTo>
                    <a:pt x="28165" y="6177"/>
                    <a:pt x="43076" y="0"/>
                    <a:pt x="58625" y="0"/>
                  </a:cubicBezTo>
                  <a:close/>
                </a:path>
              </a:pathLst>
            </a:custGeom>
            <a:solidFill>
              <a:srgbClr val="F966A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461901" cy="281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161329" y="6746419"/>
            <a:ext cx="417037" cy="417037"/>
          </a:xfrm>
          <a:custGeom>
            <a:avLst/>
            <a:gdLst/>
            <a:ahLst/>
            <a:cxnLst/>
            <a:rect l="l" t="t" r="r" b="b"/>
            <a:pathLst>
              <a:path w="417037" h="417037">
                <a:moveTo>
                  <a:pt x="0" y="0"/>
                </a:moveTo>
                <a:lnTo>
                  <a:pt x="417037" y="0"/>
                </a:lnTo>
                <a:lnTo>
                  <a:pt x="417037" y="417037"/>
                </a:lnTo>
                <a:lnTo>
                  <a:pt x="0" y="417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1487068" y="6531627"/>
            <a:ext cx="5938830" cy="1005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sz="2804" b="1" spc="-47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Level 3 Business Administration with Level 2 Medical Terminology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3968902"/>
            <a:ext cx="9014304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82"/>
              </a:lnSpc>
            </a:pPr>
            <a:r>
              <a:rPr lang="en-US" sz="6000" b="1" dirty="0">
                <a:solidFill>
                  <a:srgbClr val="004899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PROGRAMME OVERVIEW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93114F-2A5E-4651-B8A1-DA36041C6F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74" y="737414"/>
            <a:ext cx="5381625" cy="18240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5766" y="4624733"/>
            <a:ext cx="6001194" cy="7210818"/>
            <a:chOff x="0" y="0"/>
            <a:chExt cx="1422505" cy="17092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2505" cy="1709231"/>
            </a:xfrm>
            <a:custGeom>
              <a:avLst/>
              <a:gdLst/>
              <a:ahLst/>
              <a:cxnLst/>
              <a:rect l="l" t="t" r="r" b="b"/>
              <a:pathLst>
                <a:path w="1422505" h="1709231">
                  <a:moveTo>
                    <a:pt x="64503" y="0"/>
                  </a:moveTo>
                  <a:lnTo>
                    <a:pt x="1358002" y="0"/>
                  </a:lnTo>
                  <a:cubicBezTo>
                    <a:pt x="1393626" y="0"/>
                    <a:pt x="1422505" y="28879"/>
                    <a:pt x="1422505" y="64503"/>
                  </a:cubicBezTo>
                  <a:lnTo>
                    <a:pt x="1422505" y="1644728"/>
                  </a:lnTo>
                  <a:cubicBezTo>
                    <a:pt x="1422505" y="1680352"/>
                    <a:pt x="1393626" y="1709231"/>
                    <a:pt x="1358002" y="1709231"/>
                  </a:cubicBezTo>
                  <a:lnTo>
                    <a:pt x="64503" y="1709231"/>
                  </a:lnTo>
                  <a:cubicBezTo>
                    <a:pt x="28879" y="1709231"/>
                    <a:pt x="0" y="1680352"/>
                    <a:pt x="0" y="1644728"/>
                  </a:cubicBezTo>
                  <a:lnTo>
                    <a:pt x="0" y="64503"/>
                  </a:lnTo>
                  <a:cubicBezTo>
                    <a:pt x="0" y="28879"/>
                    <a:pt x="28879" y="0"/>
                    <a:pt x="64503" y="0"/>
                  </a:cubicBezTo>
                  <a:close/>
                </a:path>
              </a:pathLst>
            </a:custGeom>
            <a:solidFill>
              <a:srgbClr val="00A2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2505" cy="1747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31222" y="0"/>
            <a:ext cx="2289036" cy="2645929"/>
          </a:xfrm>
          <a:custGeom>
            <a:avLst/>
            <a:gdLst/>
            <a:ahLst/>
            <a:cxnLst/>
            <a:rect l="l" t="t" r="r" b="b"/>
            <a:pathLst>
              <a:path w="2289036" h="2645929">
                <a:moveTo>
                  <a:pt x="0" y="0"/>
                </a:moveTo>
                <a:lnTo>
                  <a:pt x="2289036" y="0"/>
                </a:lnTo>
                <a:lnTo>
                  <a:pt x="2289036" y="2645929"/>
                </a:lnTo>
                <a:lnTo>
                  <a:pt x="0" y="264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4705958" y="4268666"/>
            <a:ext cx="2094803" cy="1013042"/>
          </a:xfrm>
          <a:custGeom>
            <a:avLst/>
            <a:gdLst/>
            <a:ahLst/>
            <a:cxnLst/>
            <a:rect l="l" t="t" r="r" b="b"/>
            <a:pathLst>
              <a:path w="2094803" h="1013042">
                <a:moveTo>
                  <a:pt x="0" y="0"/>
                </a:moveTo>
                <a:lnTo>
                  <a:pt x="2094804" y="0"/>
                </a:lnTo>
                <a:lnTo>
                  <a:pt x="2094804" y="1013042"/>
                </a:lnTo>
                <a:lnTo>
                  <a:pt x="0" y="1013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7185704" y="4529483"/>
            <a:ext cx="10073596" cy="190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The Level 2 Medical Terminology qualification is designed for individuals working in the healthcare sector in roles such as ward clerk, medical secretary, summariser, GP receptionist, clinical coder, administrator and laboratory staff.</a:t>
            </a:r>
          </a:p>
          <a:p>
            <a:pPr algn="l">
              <a:lnSpc>
                <a:spcPts val="3039"/>
              </a:lnSpc>
            </a:pPr>
            <a:endParaRPr lang="en-US" sz="189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39"/>
              </a:lnSpc>
            </a:pPr>
            <a:r>
              <a:rPr lang="en-US" sz="1899" b="1">
                <a:solidFill>
                  <a:srgbClr val="004899"/>
                </a:solidFill>
                <a:latin typeface="Poppins Bold"/>
                <a:ea typeface="Poppins Bold"/>
                <a:cs typeface="Poppins Bold"/>
                <a:sym typeface="Poppins Bold"/>
              </a:rPr>
              <a:t>Course Includes: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5283864"/>
            <a:ext cx="762358" cy="553663"/>
          </a:xfrm>
          <a:custGeom>
            <a:avLst/>
            <a:gdLst/>
            <a:ahLst/>
            <a:cxnLst/>
            <a:rect l="l" t="t" r="r" b="b"/>
            <a:pathLst>
              <a:path w="762358" h="553663">
                <a:moveTo>
                  <a:pt x="0" y="0"/>
                </a:moveTo>
                <a:lnTo>
                  <a:pt x="762358" y="0"/>
                </a:lnTo>
                <a:lnTo>
                  <a:pt x="762358" y="553662"/>
                </a:lnTo>
                <a:lnTo>
                  <a:pt x="0" y="553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028700" y="6358653"/>
            <a:ext cx="762358" cy="689934"/>
          </a:xfrm>
          <a:custGeom>
            <a:avLst/>
            <a:gdLst/>
            <a:ahLst/>
            <a:cxnLst/>
            <a:rect l="l" t="t" r="r" b="b"/>
            <a:pathLst>
              <a:path w="762358" h="689934">
                <a:moveTo>
                  <a:pt x="0" y="0"/>
                </a:moveTo>
                <a:lnTo>
                  <a:pt x="762358" y="0"/>
                </a:lnTo>
                <a:lnTo>
                  <a:pt x="762358" y="689935"/>
                </a:lnTo>
                <a:lnTo>
                  <a:pt x="0" y="6899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28700" y="7678432"/>
            <a:ext cx="762358" cy="708040"/>
          </a:xfrm>
          <a:custGeom>
            <a:avLst/>
            <a:gdLst/>
            <a:ahLst/>
            <a:cxnLst/>
            <a:rect l="l" t="t" r="r" b="b"/>
            <a:pathLst>
              <a:path w="762358" h="708040">
                <a:moveTo>
                  <a:pt x="0" y="0"/>
                </a:moveTo>
                <a:lnTo>
                  <a:pt x="762358" y="0"/>
                </a:lnTo>
                <a:lnTo>
                  <a:pt x="762358" y="708041"/>
                </a:lnTo>
                <a:lnTo>
                  <a:pt x="0" y="7080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078291" y="8822572"/>
            <a:ext cx="663177" cy="663177"/>
          </a:xfrm>
          <a:custGeom>
            <a:avLst/>
            <a:gdLst/>
            <a:ahLst/>
            <a:cxnLst/>
            <a:rect l="l" t="t" r="r" b="b"/>
            <a:pathLst>
              <a:path w="663177" h="663177">
                <a:moveTo>
                  <a:pt x="0" y="0"/>
                </a:moveTo>
                <a:lnTo>
                  <a:pt x="663177" y="0"/>
                </a:lnTo>
                <a:lnTo>
                  <a:pt x="663177" y="663176"/>
                </a:lnTo>
                <a:lnTo>
                  <a:pt x="0" y="6631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2038616" y="5135880"/>
            <a:ext cx="5876867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Level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5766" y="2027116"/>
            <a:ext cx="15960577" cy="200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In partnership with Mediterm Training, Spark Academy combines NHS-specific learning with our high-quality apprenticeship delivery. Business Administration Level 3 apprentices have the opportunity to complete a Level 2 Medical Terminology qualification after completion of their apprenticeship. This integrated approach ensures that apprentices not only develop strong administrative and organisational skills, but also gain sector-specific knowledge that supports the unique needs of their role and the wider NHS workforce.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8141" y="984129"/>
            <a:ext cx="13115127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>
                <a:solidFill>
                  <a:srgbClr val="00A2E1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Specialist Qualification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5766" y="505746"/>
            <a:ext cx="15181362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b="1">
                <a:solidFill>
                  <a:srgbClr val="004899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What we offer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38616" y="5533361"/>
            <a:ext cx="4071029" cy="37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Level 2 Medical Terminology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38616" y="6291978"/>
            <a:ext cx="5876867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Duration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38616" y="6668858"/>
            <a:ext cx="4432073" cy="76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70 hours depending on learner style and pre-existing knowledge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38616" y="7611757"/>
            <a:ext cx="5876867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Learning Method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38616" y="8007997"/>
            <a:ext cx="5334684" cy="37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Self-guided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38616" y="8721102"/>
            <a:ext cx="5876867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Location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38616" y="9116025"/>
            <a:ext cx="5334684" cy="37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Remote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13198" y="6953338"/>
            <a:ext cx="4946102" cy="304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9" lvl="1" indent="-205105" algn="l">
              <a:lnSpc>
                <a:spcPts val="3039"/>
              </a:lnSpc>
              <a:buFont typeface="Arial"/>
              <a:buChar char="•"/>
            </a:pPr>
            <a:r>
              <a:rPr lang="en-US" sz="189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Anatomy and Physiology of the body systems</a:t>
            </a:r>
          </a:p>
          <a:p>
            <a:pPr marL="410209" lvl="1" indent="-205105" algn="l">
              <a:lnSpc>
                <a:spcPts val="3039"/>
              </a:lnSpc>
              <a:buFont typeface="Arial"/>
              <a:buChar char="•"/>
            </a:pPr>
            <a:r>
              <a:rPr lang="en-US" sz="189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Instruments and investigations</a:t>
            </a:r>
          </a:p>
          <a:p>
            <a:pPr marL="410209" lvl="1" indent="-205105" algn="l">
              <a:lnSpc>
                <a:spcPts val="3039"/>
              </a:lnSpc>
              <a:buFont typeface="Arial"/>
              <a:buChar char="•"/>
            </a:pPr>
            <a:r>
              <a:rPr lang="en-US" sz="189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Medical Specialities and personnel</a:t>
            </a:r>
          </a:p>
          <a:p>
            <a:pPr marL="410209" lvl="1" indent="-205105" algn="l">
              <a:lnSpc>
                <a:spcPts val="3039"/>
              </a:lnSpc>
              <a:buFont typeface="Arial"/>
              <a:buChar char="•"/>
            </a:pPr>
            <a:r>
              <a:rPr lang="en-US" sz="189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Medical Abbreviations</a:t>
            </a:r>
          </a:p>
          <a:p>
            <a:pPr marL="410209" lvl="1" indent="-205105" algn="l">
              <a:lnSpc>
                <a:spcPts val="3039"/>
              </a:lnSpc>
              <a:buFont typeface="Arial"/>
              <a:buChar char="•"/>
            </a:pPr>
            <a:r>
              <a:rPr lang="en-US" sz="189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Blood tests</a:t>
            </a:r>
          </a:p>
          <a:p>
            <a:pPr algn="l">
              <a:lnSpc>
                <a:spcPts val="3039"/>
              </a:lnSpc>
            </a:pPr>
            <a:endParaRPr lang="en-US" sz="189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39"/>
              </a:lnSpc>
            </a:pPr>
            <a:endParaRPr lang="en-US" sz="189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119082" y="6953338"/>
            <a:ext cx="5635369" cy="342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9" lvl="1" indent="-205105" algn="l">
              <a:lnSpc>
                <a:spcPts val="3039"/>
              </a:lnSpc>
              <a:buFont typeface="Arial"/>
              <a:buChar char="•"/>
            </a:pPr>
            <a:r>
              <a:rPr lang="en-US" sz="189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Basics of Medical Terminology – word building</a:t>
            </a:r>
          </a:p>
          <a:p>
            <a:pPr marL="410209" lvl="1" indent="-205105" algn="l">
              <a:lnSpc>
                <a:spcPts val="3039"/>
              </a:lnSpc>
              <a:buFont typeface="Arial"/>
              <a:buChar char="•"/>
            </a:pPr>
            <a:r>
              <a:rPr lang="en-US" sz="189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Major bones of the body</a:t>
            </a:r>
          </a:p>
          <a:p>
            <a:pPr marL="410209" lvl="1" indent="-205105" algn="l">
              <a:lnSpc>
                <a:spcPts val="3039"/>
              </a:lnSpc>
              <a:buFont typeface="Arial"/>
              <a:buChar char="•"/>
            </a:pPr>
            <a:r>
              <a:rPr lang="en-US" sz="189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Common roots, prefixes and suffixes</a:t>
            </a:r>
          </a:p>
          <a:p>
            <a:pPr marL="410209" lvl="1" indent="-205105" algn="l">
              <a:lnSpc>
                <a:spcPts val="3039"/>
              </a:lnSpc>
              <a:buFont typeface="Arial"/>
              <a:buChar char="•"/>
            </a:pPr>
            <a:r>
              <a:rPr lang="en-US" sz="189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Pharmaceutical abbreviations</a:t>
            </a:r>
          </a:p>
          <a:p>
            <a:pPr marL="410209" lvl="1" indent="-205105" algn="l">
              <a:lnSpc>
                <a:spcPts val="3039"/>
              </a:lnSpc>
              <a:buFont typeface="Arial"/>
              <a:buChar char="•"/>
            </a:pPr>
            <a:r>
              <a:rPr lang="en-US" sz="189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Classification of drugs</a:t>
            </a:r>
          </a:p>
          <a:p>
            <a:pPr algn="l">
              <a:lnSpc>
                <a:spcPts val="3039"/>
              </a:lnSpc>
            </a:pPr>
            <a:endParaRPr lang="en-US" sz="189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39"/>
              </a:lnSpc>
            </a:pPr>
            <a:endParaRPr lang="en-US" sz="189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039"/>
              </a:lnSpc>
            </a:pPr>
            <a:endParaRPr lang="en-US" sz="189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717333" y="-5200872"/>
            <a:ext cx="25219954" cy="16042821"/>
            <a:chOff x="0" y="0"/>
            <a:chExt cx="3040631" cy="1934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0631" cy="1934195"/>
            </a:xfrm>
            <a:custGeom>
              <a:avLst/>
              <a:gdLst/>
              <a:ahLst/>
              <a:cxnLst/>
              <a:rect l="l" t="t" r="r" b="b"/>
              <a:pathLst>
                <a:path w="3040631" h="1934195">
                  <a:moveTo>
                    <a:pt x="1520316" y="0"/>
                  </a:moveTo>
                  <a:cubicBezTo>
                    <a:pt x="680668" y="0"/>
                    <a:pt x="0" y="432984"/>
                    <a:pt x="0" y="967097"/>
                  </a:cubicBezTo>
                  <a:cubicBezTo>
                    <a:pt x="0" y="1501210"/>
                    <a:pt x="680668" y="1934195"/>
                    <a:pt x="1520316" y="1934195"/>
                  </a:cubicBezTo>
                  <a:cubicBezTo>
                    <a:pt x="2359963" y="1934195"/>
                    <a:pt x="3040631" y="1501210"/>
                    <a:pt x="3040631" y="967097"/>
                  </a:cubicBezTo>
                  <a:cubicBezTo>
                    <a:pt x="3040631" y="432984"/>
                    <a:pt x="2359963" y="0"/>
                    <a:pt x="1520316" y="0"/>
                  </a:cubicBezTo>
                  <a:close/>
                </a:path>
              </a:pathLst>
            </a:custGeom>
            <a:solidFill>
              <a:srgbClr val="00A2E1">
                <a:alpha val="11765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85059" y="171806"/>
              <a:ext cx="2470513" cy="1581058"/>
            </a:xfrm>
            <a:prstGeom prst="rect">
              <a:avLst/>
            </a:prstGeom>
          </p:spPr>
          <p:txBody>
            <a:bodyPr lIns="14049" tIns="14049" rIns="14049" bIns="14049" rtlCol="0" anchor="ctr"/>
            <a:lstStyle/>
            <a:p>
              <a:pPr algn="ctr">
                <a:lnSpc>
                  <a:spcPts val="73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18269" y="1394328"/>
            <a:ext cx="11309859" cy="6992507"/>
            <a:chOff x="0" y="0"/>
            <a:chExt cx="2605652" cy="12727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05652" cy="1272796"/>
            </a:xfrm>
            <a:custGeom>
              <a:avLst/>
              <a:gdLst/>
              <a:ahLst/>
              <a:cxnLst/>
              <a:rect l="l" t="t" r="r" b="b"/>
              <a:pathLst>
                <a:path w="2605652" h="1272796">
                  <a:moveTo>
                    <a:pt x="35214" y="0"/>
                  </a:moveTo>
                  <a:lnTo>
                    <a:pt x="2570437" y="0"/>
                  </a:lnTo>
                  <a:cubicBezTo>
                    <a:pt x="2589886" y="0"/>
                    <a:pt x="2605652" y="15766"/>
                    <a:pt x="2605652" y="35214"/>
                  </a:cubicBezTo>
                  <a:lnTo>
                    <a:pt x="2605652" y="1237582"/>
                  </a:lnTo>
                  <a:cubicBezTo>
                    <a:pt x="2605652" y="1257030"/>
                    <a:pt x="2589886" y="1272796"/>
                    <a:pt x="2570437" y="1272796"/>
                  </a:cubicBezTo>
                  <a:lnTo>
                    <a:pt x="35214" y="1272796"/>
                  </a:lnTo>
                  <a:cubicBezTo>
                    <a:pt x="15766" y="1272796"/>
                    <a:pt x="0" y="1257030"/>
                    <a:pt x="0" y="1237582"/>
                  </a:cubicBezTo>
                  <a:lnTo>
                    <a:pt x="0" y="35214"/>
                  </a:lnTo>
                  <a:cubicBezTo>
                    <a:pt x="0" y="15766"/>
                    <a:pt x="15766" y="0"/>
                    <a:pt x="35214" y="0"/>
                  </a:cubicBezTo>
                  <a:close/>
                </a:path>
              </a:pathLst>
            </a:custGeom>
            <a:solidFill>
              <a:srgbClr val="F966A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605652" cy="1310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9525" y="1900166"/>
            <a:ext cx="5952975" cy="8386834"/>
            <a:chOff x="0" y="0"/>
            <a:chExt cx="450723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05960" cy="6350000"/>
            </a:xfrm>
            <a:custGeom>
              <a:avLst/>
              <a:gdLst/>
              <a:ahLst/>
              <a:cxnLst/>
              <a:rect l="l" t="t" r="r" b="b"/>
              <a:pathLst>
                <a:path w="4505960" h="6350000">
                  <a:moveTo>
                    <a:pt x="0" y="561340"/>
                  </a:moveTo>
                  <a:lnTo>
                    <a:pt x="0" y="3961130"/>
                  </a:lnTo>
                  <a:cubicBezTo>
                    <a:pt x="0" y="4272280"/>
                    <a:pt x="252730" y="4523740"/>
                    <a:pt x="562610" y="4522470"/>
                  </a:cubicBezTo>
                  <a:cubicBezTo>
                    <a:pt x="873760" y="4521200"/>
                    <a:pt x="1126490" y="4773930"/>
                    <a:pt x="1125220" y="5085080"/>
                  </a:cubicBezTo>
                  <a:lnTo>
                    <a:pt x="1123950" y="5787390"/>
                  </a:lnTo>
                  <a:cubicBezTo>
                    <a:pt x="1123950" y="6098540"/>
                    <a:pt x="1375410" y="6350000"/>
                    <a:pt x="1685290" y="6350000"/>
                  </a:cubicBezTo>
                  <a:lnTo>
                    <a:pt x="3944620" y="6350000"/>
                  </a:lnTo>
                  <a:cubicBezTo>
                    <a:pt x="4254500" y="6350000"/>
                    <a:pt x="4505960" y="6098540"/>
                    <a:pt x="4505960" y="5788660"/>
                  </a:cubicBezTo>
                  <a:lnTo>
                    <a:pt x="4505960" y="2679700"/>
                  </a:lnTo>
                  <a:cubicBezTo>
                    <a:pt x="4505960" y="2494280"/>
                    <a:pt x="4414520" y="2321560"/>
                    <a:pt x="4262120" y="2217420"/>
                  </a:cubicBezTo>
                  <a:lnTo>
                    <a:pt x="1184910" y="99060"/>
                  </a:lnTo>
                  <a:cubicBezTo>
                    <a:pt x="1090930" y="34290"/>
                    <a:pt x="980440" y="0"/>
                    <a:pt x="866140" y="0"/>
                  </a:cubicBezTo>
                  <a:lnTo>
                    <a:pt x="561340" y="0"/>
                  </a:lnTo>
                  <a:cubicBezTo>
                    <a:pt x="251460" y="0"/>
                    <a:pt x="0" y="251460"/>
                    <a:pt x="0" y="561340"/>
                  </a:cubicBezTo>
                  <a:close/>
                </a:path>
              </a:pathLst>
            </a:custGeom>
            <a:blipFill>
              <a:blip r:embed="rId2"/>
              <a:stretch>
                <a:fillRect l="-78626" r="-2722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131784" y="1728921"/>
            <a:ext cx="6031004" cy="636897"/>
            <a:chOff x="-55785" y="-2754787"/>
            <a:chExt cx="8041339" cy="849197"/>
          </a:xfrm>
        </p:grpSpPr>
        <p:sp>
          <p:nvSpPr>
            <p:cNvPr id="17" name="Freeform 17"/>
            <p:cNvSpPr/>
            <p:nvPr/>
          </p:nvSpPr>
          <p:spPr>
            <a:xfrm>
              <a:off x="-55785" y="-2754787"/>
              <a:ext cx="1032388" cy="798810"/>
            </a:xfrm>
            <a:custGeom>
              <a:avLst/>
              <a:gdLst/>
              <a:ahLst/>
              <a:cxnLst/>
              <a:rect l="l" t="t" r="r" b="b"/>
              <a:pathLst>
                <a:path w="1032388" h="798810">
                  <a:moveTo>
                    <a:pt x="0" y="0"/>
                  </a:moveTo>
                  <a:lnTo>
                    <a:pt x="1032388" y="0"/>
                  </a:lnTo>
                  <a:lnTo>
                    <a:pt x="1032388" y="798810"/>
                  </a:lnTo>
                  <a:lnTo>
                    <a:pt x="0" y="798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93836" y="-2475661"/>
              <a:ext cx="6691718" cy="570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Off The Job Training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flipH="1">
            <a:off x="7023" y="0"/>
            <a:ext cx="2922607" cy="3378283"/>
          </a:xfrm>
          <a:custGeom>
            <a:avLst/>
            <a:gdLst/>
            <a:ahLst/>
            <a:cxnLst/>
            <a:rect l="l" t="t" r="r" b="b"/>
            <a:pathLst>
              <a:path w="2922607" h="3378283">
                <a:moveTo>
                  <a:pt x="2922607" y="0"/>
                </a:moveTo>
                <a:lnTo>
                  <a:pt x="0" y="0"/>
                </a:lnTo>
                <a:lnTo>
                  <a:pt x="0" y="3378283"/>
                </a:lnTo>
                <a:lnTo>
                  <a:pt x="2922607" y="3378283"/>
                </a:lnTo>
                <a:lnTo>
                  <a:pt x="292260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TextBox 21"/>
          <p:cNvSpPr txBox="1"/>
          <p:nvPr/>
        </p:nvSpPr>
        <p:spPr>
          <a:xfrm>
            <a:off x="7628920" y="2920091"/>
            <a:ext cx="10024389" cy="260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This is learning which takes place outside of day-to-day work duties and leads towards the achievement of the apprenticeship. It takes places during normal contracted work hours. The </a:t>
            </a:r>
            <a:r>
              <a:rPr lang="en-US" sz="2000" u="sng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6" tooltip="https://www.apprenticeships.gov.uk/employers/your-responsibilities-as-an-employer"/>
              </a:rPr>
              <a:t>off the job training</a:t>
            </a: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must be directly related to the apprenticeship and should be a minimum of 6 hours each week. Your Training Plan details how your Off the Job Training is planned for your apprenticeship. Examples of off the job include: </a:t>
            </a:r>
          </a:p>
          <a:p>
            <a:pPr algn="l">
              <a:lnSpc>
                <a:spcPts val="2880"/>
              </a:lnSpc>
            </a:pPr>
            <a:endParaRPr lang="en-US" sz="18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383938" y="5641425"/>
            <a:ext cx="4497560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Workshops / 121 tutorials 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Online learning and webinars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Podcasts 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Relevant reading and research 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Job shadowing and mentoring </a:t>
            </a:r>
          </a:p>
          <a:p>
            <a:pPr algn="l">
              <a:lnSpc>
                <a:spcPts val="2880"/>
              </a:lnSpc>
            </a:pPr>
            <a:endParaRPr lang="en-US" sz="18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012875" y="5697607"/>
            <a:ext cx="4103518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Writing assignments 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Reflective journals 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Revision 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Role play </a:t>
            </a:r>
          </a:p>
          <a:p>
            <a:pPr algn="l">
              <a:lnSpc>
                <a:spcPts val="2880"/>
              </a:lnSpc>
            </a:pPr>
            <a:endParaRPr lang="en-US" sz="18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Freeform 26"/>
          <p:cNvSpPr/>
          <p:nvPr/>
        </p:nvSpPr>
        <p:spPr>
          <a:xfrm flipV="1">
            <a:off x="15944786" y="7578447"/>
            <a:ext cx="2343214" cy="2708553"/>
          </a:xfrm>
          <a:custGeom>
            <a:avLst/>
            <a:gdLst/>
            <a:ahLst/>
            <a:cxnLst/>
            <a:rect l="l" t="t" r="r" b="b"/>
            <a:pathLst>
              <a:path w="2343214" h="2708553">
                <a:moveTo>
                  <a:pt x="0" y="2708553"/>
                </a:moveTo>
                <a:lnTo>
                  <a:pt x="2343214" y="2708553"/>
                </a:lnTo>
                <a:lnTo>
                  <a:pt x="2343214" y="0"/>
                </a:lnTo>
                <a:lnTo>
                  <a:pt x="0" y="0"/>
                </a:lnTo>
                <a:lnTo>
                  <a:pt x="0" y="270855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97796" y="-4964152"/>
            <a:ext cx="25219954" cy="16042821"/>
            <a:chOff x="0" y="0"/>
            <a:chExt cx="3040631" cy="1934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0631" cy="1934195"/>
            </a:xfrm>
            <a:custGeom>
              <a:avLst/>
              <a:gdLst/>
              <a:ahLst/>
              <a:cxnLst/>
              <a:rect l="l" t="t" r="r" b="b"/>
              <a:pathLst>
                <a:path w="3040631" h="1934195">
                  <a:moveTo>
                    <a:pt x="1520316" y="0"/>
                  </a:moveTo>
                  <a:cubicBezTo>
                    <a:pt x="680668" y="0"/>
                    <a:pt x="0" y="432984"/>
                    <a:pt x="0" y="967097"/>
                  </a:cubicBezTo>
                  <a:cubicBezTo>
                    <a:pt x="0" y="1501210"/>
                    <a:pt x="680668" y="1934195"/>
                    <a:pt x="1520316" y="1934195"/>
                  </a:cubicBezTo>
                  <a:cubicBezTo>
                    <a:pt x="2359963" y="1934195"/>
                    <a:pt x="3040631" y="1501210"/>
                    <a:pt x="3040631" y="967097"/>
                  </a:cubicBezTo>
                  <a:cubicBezTo>
                    <a:pt x="3040631" y="432984"/>
                    <a:pt x="2359963" y="0"/>
                    <a:pt x="1520316" y="0"/>
                  </a:cubicBezTo>
                  <a:close/>
                </a:path>
              </a:pathLst>
            </a:custGeom>
            <a:solidFill>
              <a:srgbClr val="F2FA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85059" y="171806"/>
              <a:ext cx="2470513" cy="1581058"/>
            </a:xfrm>
            <a:prstGeom prst="rect">
              <a:avLst/>
            </a:prstGeom>
          </p:spPr>
          <p:txBody>
            <a:bodyPr lIns="14049" tIns="14049" rIns="14049" bIns="14049" rtlCol="0" anchor="ctr"/>
            <a:lstStyle/>
            <a:p>
              <a:pPr algn="ctr">
                <a:lnSpc>
                  <a:spcPts val="7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3447464"/>
            <a:chOff x="0" y="0"/>
            <a:chExt cx="4816593" cy="907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907974"/>
            </a:xfrm>
            <a:custGeom>
              <a:avLst/>
              <a:gdLst/>
              <a:ahLst/>
              <a:cxnLst/>
              <a:rect l="l" t="t" r="r" b="b"/>
              <a:pathLst>
                <a:path w="4816592" h="907974">
                  <a:moveTo>
                    <a:pt x="0" y="0"/>
                  </a:moveTo>
                  <a:lnTo>
                    <a:pt x="4816592" y="0"/>
                  </a:lnTo>
                  <a:lnTo>
                    <a:pt x="4816592" y="907974"/>
                  </a:lnTo>
                  <a:lnTo>
                    <a:pt x="0" y="907974"/>
                  </a:ln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6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695132" y="-774097"/>
            <a:ext cx="7417353" cy="11061097"/>
            <a:chOff x="0" y="0"/>
            <a:chExt cx="5615968" cy="83747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14385" cy="8374789"/>
            </a:xfrm>
            <a:custGeom>
              <a:avLst/>
              <a:gdLst/>
              <a:ahLst/>
              <a:cxnLst/>
              <a:rect l="l" t="t" r="r" b="b"/>
              <a:pathLst>
                <a:path w="5614385" h="8374789">
                  <a:moveTo>
                    <a:pt x="0" y="740331"/>
                  </a:moveTo>
                  <a:lnTo>
                    <a:pt x="0" y="5224194"/>
                  </a:lnTo>
                  <a:cubicBezTo>
                    <a:pt x="0" y="5634558"/>
                    <a:pt x="314899" y="5966200"/>
                    <a:pt x="701007" y="5964525"/>
                  </a:cubicBezTo>
                  <a:cubicBezTo>
                    <a:pt x="1088697" y="5962850"/>
                    <a:pt x="1403596" y="6296167"/>
                    <a:pt x="1402014" y="6706532"/>
                  </a:cubicBezTo>
                  <a:lnTo>
                    <a:pt x="1400432" y="7632783"/>
                  </a:lnTo>
                  <a:cubicBezTo>
                    <a:pt x="1400432" y="8043148"/>
                    <a:pt x="1713748" y="8374789"/>
                    <a:pt x="2099856" y="8374789"/>
                  </a:cubicBezTo>
                  <a:lnTo>
                    <a:pt x="4914961" y="8374789"/>
                  </a:lnTo>
                  <a:cubicBezTo>
                    <a:pt x="5301069" y="8374789"/>
                    <a:pt x="5614385" y="8043148"/>
                    <a:pt x="5614385" y="7634458"/>
                  </a:cubicBezTo>
                  <a:lnTo>
                    <a:pt x="5614385" y="3534161"/>
                  </a:lnTo>
                  <a:cubicBezTo>
                    <a:pt x="5614385" y="3289617"/>
                    <a:pt x="5500452" y="3061823"/>
                    <a:pt x="5310563" y="2924476"/>
                  </a:cubicBezTo>
                  <a:lnTo>
                    <a:pt x="1476387" y="130647"/>
                  </a:lnTo>
                  <a:cubicBezTo>
                    <a:pt x="1359289" y="45224"/>
                    <a:pt x="1221619" y="0"/>
                    <a:pt x="1079203" y="0"/>
                  </a:cubicBezTo>
                  <a:lnTo>
                    <a:pt x="699425" y="0"/>
                  </a:lnTo>
                  <a:cubicBezTo>
                    <a:pt x="313317" y="0"/>
                    <a:pt x="0" y="331642"/>
                    <a:pt x="0" y="740331"/>
                  </a:cubicBezTo>
                  <a:close/>
                </a:path>
              </a:pathLst>
            </a:custGeom>
            <a:blipFill>
              <a:blip r:embed="rId2"/>
              <a:stretch>
                <a:fillRect l="-73703" r="-4976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33350" y="3255504"/>
            <a:ext cx="6212838" cy="288733"/>
            <a:chOff x="0" y="0"/>
            <a:chExt cx="1636303" cy="760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38022" y="0"/>
                  </a:moveTo>
                  <a:lnTo>
                    <a:pt x="1598281" y="0"/>
                  </a:lnTo>
                  <a:cubicBezTo>
                    <a:pt x="1608365" y="0"/>
                    <a:pt x="1618036" y="4006"/>
                    <a:pt x="1625166" y="11137"/>
                  </a:cubicBezTo>
                  <a:cubicBezTo>
                    <a:pt x="1632297" y="18267"/>
                    <a:pt x="1636303" y="27938"/>
                    <a:pt x="1636303" y="38022"/>
                  </a:cubicBezTo>
                  <a:lnTo>
                    <a:pt x="1636303" y="38022"/>
                  </a:lnTo>
                  <a:cubicBezTo>
                    <a:pt x="1636303" y="48107"/>
                    <a:pt x="1632297" y="57778"/>
                    <a:pt x="1625166" y="64908"/>
                  </a:cubicBezTo>
                  <a:cubicBezTo>
                    <a:pt x="1618036" y="72039"/>
                    <a:pt x="1608365" y="76045"/>
                    <a:pt x="1598281" y="76045"/>
                  </a:cubicBezTo>
                  <a:lnTo>
                    <a:pt x="38022" y="76045"/>
                  </a:lnTo>
                  <a:cubicBezTo>
                    <a:pt x="27938" y="76045"/>
                    <a:pt x="18267" y="72039"/>
                    <a:pt x="11137" y="64908"/>
                  </a:cubicBezTo>
                  <a:cubicBezTo>
                    <a:pt x="4006" y="57778"/>
                    <a:pt x="0" y="48107"/>
                    <a:pt x="0" y="38022"/>
                  </a:cubicBezTo>
                  <a:lnTo>
                    <a:pt x="0" y="38022"/>
                  </a:lnTo>
                  <a:cubicBezTo>
                    <a:pt x="0" y="27938"/>
                    <a:pt x="4006" y="18267"/>
                    <a:pt x="11137" y="11137"/>
                  </a:cubicBezTo>
                  <a:cubicBezTo>
                    <a:pt x="18267" y="4006"/>
                    <a:pt x="27938" y="0"/>
                    <a:pt x="38022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1206653"/>
            <a:ext cx="10325782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 dirty="0">
                <a:solidFill>
                  <a:srgbClr val="FFFFFF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Functional Skills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0800" y="2150708"/>
            <a:ext cx="584303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English and Maths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210986"/>
            <a:ext cx="10023480" cy="467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The Achievement of Level 2 Functional Skills is a Government requirement for anyone aged 16-18 (at the start of their apprenticeship) undertaking an apprenticeship at Level 3 or above who does not have GCSE English and Maths at Grade C/4 or above (or equivalent) on entry to their apprenticeship programme. </a:t>
            </a:r>
          </a:p>
          <a:p>
            <a:pPr algn="l">
              <a:lnSpc>
                <a:spcPts val="2645"/>
              </a:lnSpc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The achievement of Level 2 Functional Skills will need to take place prior to the End Point Assessment of the apprenticeship. </a:t>
            </a:r>
          </a:p>
          <a:p>
            <a:pPr algn="l">
              <a:lnSpc>
                <a:spcPts val="2645"/>
              </a:lnSpc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For anyone aged 19+ you or your employer can still choose for the to study towards an English and maths qualification.  </a:t>
            </a:r>
          </a:p>
          <a:p>
            <a:pPr algn="l">
              <a:lnSpc>
                <a:spcPts val="2645"/>
              </a:lnSpc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The delivery of the f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nct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al 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kill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s 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will be le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 by you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ss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ed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evelo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pm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 Coach sup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po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ed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 by 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 F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nction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al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 S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k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ills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Tuto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 and VLE l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arn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ng platf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1889" u="none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0" lvl="0" indent="0" algn="l">
              <a:lnSpc>
                <a:spcPts val="2645"/>
              </a:lnSpc>
              <a:spcBef>
                <a:spcPct val="0"/>
              </a:spcBef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5766" y="4624733"/>
            <a:ext cx="6843692" cy="7210818"/>
            <a:chOff x="0" y="0"/>
            <a:chExt cx="1622208" cy="17092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2208" cy="1709231"/>
            </a:xfrm>
            <a:custGeom>
              <a:avLst/>
              <a:gdLst/>
              <a:ahLst/>
              <a:cxnLst/>
              <a:rect l="l" t="t" r="r" b="b"/>
              <a:pathLst>
                <a:path w="1622208" h="1709231">
                  <a:moveTo>
                    <a:pt x="56562" y="0"/>
                  </a:moveTo>
                  <a:lnTo>
                    <a:pt x="1565646" y="0"/>
                  </a:lnTo>
                  <a:cubicBezTo>
                    <a:pt x="1596885" y="0"/>
                    <a:pt x="1622208" y="25324"/>
                    <a:pt x="1622208" y="56562"/>
                  </a:cubicBezTo>
                  <a:lnTo>
                    <a:pt x="1622208" y="1652669"/>
                  </a:lnTo>
                  <a:cubicBezTo>
                    <a:pt x="1622208" y="1667670"/>
                    <a:pt x="1616249" y="1682057"/>
                    <a:pt x="1605642" y="1692664"/>
                  </a:cubicBezTo>
                  <a:cubicBezTo>
                    <a:pt x="1595034" y="1703272"/>
                    <a:pt x="1580647" y="1709231"/>
                    <a:pt x="1565646" y="1709231"/>
                  </a:cubicBezTo>
                  <a:lnTo>
                    <a:pt x="56562" y="1709231"/>
                  </a:lnTo>
                  <a:cubicBezTo>
                    <a:pt x="41561" y="1709231"/>
                    <a:pt x="27174" y="1703272"/>
                    <a:pt x="16567" y="1692664"/>
                  </a:cubicBezTo>
                  <a:cubicBezTo>
                    <a:pt x="5959" y="1682057"/>
                    <a:pt x="0" y="1667670"/>
                    <a:pt x="0" y="1652669"/>
                  </a:cubicBezTo>
                  <a:lnTo>
                    <a:pt x="0" y="56562"/>
                  </a:lnTo>
                  <a:cubicBezTo>
                    <a:pt x="0" y="41561"/>
                    <a:pt x="5959" y="27174"/>
                    <a:pt x="16567" y="16567"/>
                  </a:cubicBezTo>
                  <a:cubicBezTo>
                    <a:pt x="27174" y="5959"/>
                    <a:pt x="41561" y="0"/>
                    <a:pt x="56562" y="0"/>
                  </a:cubicBezTo>
                  <a:close/>
                </a:path>
              </a:pathLst>
            </a:custGeom>
            <a:solidFill>
              <a:srgbClr val="00A2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22208" cy="1747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31222" y="0"/>
            <a:ext cx="2289036" cy="2645929"/>
          </a:xfrm>
          <a:custGeom>
            <a:avLst/>
            <a:gdLst/>
            <a:ahLst/>
            <a:cxnLst/>
            <a:rect l="l" t="t" r="r" b="b"/>
            <a:pathLst>
              <a:path w="2289036" h="2645929">
                <a:moveTo>
                  <a:pt x="0" y="0"/>
                </a:moveTo>
                <a:lnTo>
                  <a:pt x="2289036" y="0"/>
                </a:lnTo>
                <a:lnTo>
                  <a:pt x="2289036" y="2645929"/>
                </a:lnTo>
                <a:lnTo>
                  <a:pt x="0" y="264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8587044" y="4990252"/>
            <a:ext cx="7827278" cy="4630683"/>
            <a:chOff x="0" y="0"/>
            <a:chExt cx="10436371" cy="61742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36371" cy="6174245"/>
            </a:xfrm>
            <a:custGeom>
              <a:avLst/>
              <a:gdLst/>
              <a:ahLst/>
              <a:cxnLst/>
              <a:rect l="l" t="t" r="r" b="b"/>
              <a:pathLst>
                <a:path w="10436371" h="6174245">
                  <a:moveTo>
                    <a:pt x="0" y="0"/>
                  </a:moveTo>
                  <a:lnTo>
                    <a:pt x="10436371" y="0"/>
                  </a:lnTo>
                  <a:lnTo>
                    <a:pt x="10436371" y="6174245"/>
                  </a:lnTo>
                  <a:lnTo>
                    <a:pt x="0" y="617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957544" y="348154"/>
              <a:ext cx="8631085" cy="5351236"/>
            </a:xfrm>
            <a:custGeom>
              <a:avLst/>
              <a:gdLst/>
              <a:ahLst/>
              <a:cxnLst/>
              <a:rect l="l" t="t" r="r" b="b"/>
              <a:pathLst>
                <a:path w="8631085" h="5351236">
                  <a:moveTo>
                    <a:pt x="0" y="0"/>
                  </a:moveTo>
                  <a:lnTo>
                    <a:pt x="8631085" y="0"/>
                  </a:lnTo>
                  <a:lnTo>
                    <a:pt x="8631085" y="5351236"/>
                  </a:lnTo>
                  <a:lnTo>
                    <a:pt x="0" y="5351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354" b="-335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6646597" y="4541414"/>
            <a:ext cx="2248669" cy="2090205"/>
          </a:xfrm>
          <a:custGeom>
            <a:avLst/>
            <a:gdLst/>
            <a:ahLst/>
            <a:cxnLst/>
            <a:rect l="l" t="t" r="r" b="b"/>
            <a:pathLst>
              <a:path w="2248669" h="2090205">
                <a:moveTo>
                  <a:pt x="0" y="0"/>
                </a:moveTo>
                <a:lnTo>
                  <a:pt x="2248668" y="0"/>
                </a:lnTo>
                <a:lnTo>
                  <a:pt x="2248668" y="2090205"/>
                </a:lnTo>
                <a:lnTo>
                  <a:pt x="0" y="20902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028700" y="4923577"/>
            <a:ext cx="5876867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Microsoft Teams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766" y="2191904"/>
            <a:ext cx="1535545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dirty="0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Monthly NHS Cohort Workshops for 3 hours per month, providing a flexible and accessible platform for learners to engage, collaborate, and access resources from any location.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8141" y="984129"/>
            <a:ext cx="13115127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 dirty="0">
                <a:solidFill>
                  <a:srgbClr val="00A2E1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Online Learning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5766" y="505746"/>
            <a:ext cx="1518136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b="1" dirty="0">
                <a:solidFill>
                  <a:srgbClr val="004899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How You Will Learn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481742"/>
            <a:ext cx="5876867" cy="480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Engage in learning anytime, anywhere, reducing staff time away from the workplace</a:t>
            </a:r>
          </a:p>
          <a:p>
            <a:pPr marL="431801" lvl="1" indent="-215900" algn="l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Bring apprentices together from multiple work locations</a:t>
            </a:r>
          </a:p>
          <a:p>
            <a:pPr marL="431801" lvl="1" indent="-215900" algn="l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Live interaction, participation, and feedback led by the Development Coach</a:t>
            </a:r>
          </a:p>
          <a:p>
            <a:pPr marL="431801" lvl="1" indent="-215900" algn="l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Integration to Office 365 applications</a:t>
            </a:r>
          </a:p>
          <a:p>
            <a:pPr marL="431801" lvl="1" indent="-215900" algn="l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Access from multiple devices</a:t>
            </a:r>
          </a:p>
          <a:p>
            <a:pPr marL="431801" lvl="1" indent="-215900" algn="l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Workshop recording</a:t>
            </a:r>
          </a:p>
          <a:p>
            <a:pPr marL="431801" lvl="1" indent="-215900" algn="l">
              <a:lnSpc>
                <a:spcPts val="32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Live transcripts</a:t>
            </a:r>
          </a:p>
          <a:p>
            <a:pPr algn="l">
              <a:lnSpc>
                <a:spcPts val="3200"/>
              </a:lnSpc>
            </a:pPr>
            <a:endParaRPr lang="en-US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81918" y="9998269"/>
            <a:ext cx="9995384" cy="288734"/>
            <a:chOff x="0" y="0"/>
            <a:chExt cx="2632529" cy="760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32529" cy="76045"/>
            </a:xfrm>
            <a:custGeom>
              <a:avLst/>
              <a:gdLst/>
              <a:ahLst/>
              <a:cxnLst/>
              <a:rect l="l" t="t" r="r" b="b"/>
              <a:pathLst>
                <a:path w="2632529" h="76045">
                  <a:moveTo>
                    <a:pt x="38022" y="0"/>
                  </a:moveTo>
                  <a:lnTo>
                    <a:pt x="2594506" y="0"/>
                  </a:lnTo>
                  <a:cubicBezTo>
                    <a:pt x="2604591" y="0"/>
                    <a:pt x="2614262" y="4006"/>
                    <a:pt x="2621392" y="11137"/>
                  </a:cubicBezTo>
                  <a:cubicBezTo>
                    <a:pt x="2628523" y="18267"/>
                    <a:pt x="2632529" y="27938"/>
                    <a:pt x="2632529" y="38022"/>
                  </a:cubicBezTo>
                  <a:lnTo>
                    <a:pt x="2632529" y="38022"/>
                  </a:lnTo>
                  <a:cubicBezTo>
                    <a:pt x="2632529" y="48107"/>
                    <a:pt x="2628523" y="57778"/>
                    <a:pt x="2621392" y="64908"/>
                  </a:cubicBezTo>
                  <a:cubicBezTo>
                    <a:pt x="2614262" y="72039"/>
                    <a:pt x="2604591" y="76045"/>
                    <a:pt x="2594506" y="76045"/>
                  </a:cubicBezTo>
                  <a:lnTo>
                    <a:pt x="38022" y="76045"/>
                  </a:lnTo>
                  <a:cubicBezTo>
                    <a:pt x="27938" y="76045"/>
                    <a:pt x="18267" y="72039"/>
                    <a:pt x="11137" y="64908"/>
                  </a:cubicBezTo>
                  <a:cubicBezTo>
                    <a:pt x="4006" y="57778"/>
                    <a:pt x="0" y="48107"/>
                    <a:pt x="0" y="38022"/>
                  </a:cubicBezTo>
                  <a:lnTo>
                    <a:pt x="0" y="38022"/>
                  </a:lnTo>
                  <a:cubicBezTo>
                    <a:pt x="0" y="27938"/>
                    <a:pt x="4006" y="18267"/>
                    <a:pt x="11137" y="11137"/>
                  </a:cubicBezTo>
                  <a:cubicBezTo>
                    <a:pt x="18267" y="4006"/>
                    <a:pt x="27938" y="0"/>
                    <a:pt x="38022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632529" cy="11414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7024" y="1"/>
            <a:ext cx="2922608" cy="3378284"/>
          </a:xfrm>
          <a:custGeom>
            <a:avLst/>
            <a:gdLst/>
            <a:ahLst/>
            <a:cxnLst/>
            <a:rect l="l" t="t" r="r" b="b"/>
            <a:pathLst>
              <a:path w="2922607" h="3378283">
                <a:moveTo>
                  <a:pt x="2922607" y="0"/>
                </a:moveTo>
                <a:lnTo>
                  <a:pt x="0" y="0"/>
                </a:lnTo>
                <a:lnTo>
                  <a:pt x="0" y="3378283"/>
                </a:lnTo>
                <a:lnTo>
                  <a:pt x="2922607" y="3378283"/>
                </a:lnTo>
                <a:lnTo>
                  <a:pt x="292260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BCFBC7-B105-4350-BFC2-91EC1AEC8662}"/>
              </a:ext>
            </a:extLst>
          </p:cNvPr>
          <p:cNvSpPr/>
          <p:nvPr/>
        </p:nvSpPr>
        <p:spPr>
          <a:xfrm>
            <a:off x="2286000" y="2628900"/>
            <a:ext cx="15240000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ts val="4193"/>
              </a:lnSpc>
            </a:pPr>
            <a:r>
              <a:rPr lang="en-US" sz="4000" b="1" dirty="0">
                <a:solidFill>
                  <a:srgbClr val="00B0F0"/>
                </a:solidFill>
                <a:latin typeface="Poppins Bold" panose="020B0604020202020204" charset="0"/>
                <a:cs typeface="Poppins Bold" panose="020B0604020202020204" charset="0"/>
              </a:rPr>
              <a:t>NEXT STEPS: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00499A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00499A"/>
                </a:solidFill>
              </a:rPr>
              <a:t>Approval is required from your line manager AND Apprenticeship Lead - early action is recommended to avoid delays</a:t>
            </a:r>
          </a:p>
          <a:p>
            <a:endParaRPr lang="en-GB" sz="2800" dirty="0">
              <a:solidFill>
                <a:srgbClr val="00499A"/>
              </a:solidFill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00499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Complete your application form and return to your Trust Lead, please also let us know that you have submitted your expression of interest, pending approval  </a:t>
            </a:r>
            <a:r>
              <a:rPr lang="en-GB" sz="2800" u="sng" dirty="0">
                <a:solidFill>
                  <a:srgbClr val="00499A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Academy@dbc-training.co.uk</a:t>
            </a:r>
            <a:endParaRPr lang="en-GB" sz="2800" u="sng" dirty="0">
              <a:solidFill>
                <a:srgbClr val="00499A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GB" sz="2800" dirty="0">
              <a:solidFill>
                <a:srgbClr val="00499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00499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Once approved, complete your brief online maths and English assessments prior to enrolling (BKSB)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00499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00499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member of the DBC Team will reach out once we receive your application form to book a meeting with yourself and your line manager to confirm suitability and book your enrolment in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00499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00499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Enrolments will take place in late February / early March for both cohorts</a:t>
            </a:r>
          </a:p>
          <a:p>
            <a:endParaRPr lang="en-GB" sz="3200" dirty="0">
              <a:solidFill>
                <a:srgbClr val="00499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C0C26-F3D4-4EA7-9938-041E691B1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399143"/>
            <a:ext cx="4554107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1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97796" y="-4964152"/>
            <a:ext cx="25219954" cy="16042821"/>
            <a:chOff x="0" y="0"/>
            <a:chExt cx="3040631" cy="1934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0631" cy="1934195"/>
            </a:xfrm>
            <a:custGeom>
              <a:avLst/>
              <a:gdLst/>
              <a:ahLst/>
              <a:cxnLst/>
              <a:rect l="l" t="t" r="r" b="b"/>
              <a:pathLst>
                <a:path w="3040631" h="1934195">
                  <a:moveTo>
                    <a:pt x="1520316" y="0"/>
                  </a:moveTo>
                  <a:cubicBezTo>
                    <a:pt x="680668" y="0"/>
                    <a:pt x="0" y="432984"/>
                    <a:pt x="0" y="967097"/>
                  </a:cubicBezTo>
                  <a:cubicBezTo>
                    <a:pt x="0" y="1501210"/>
                    <a:pt x="680668" y="1934195"/>
                    <a:pt x="1520316" y="1934195"/>
                  </a:cubicBezTo>
                  <a:cubicBezTo>
                    <a:pt x="2359963" y="1934195"/>
                    <a:pt x="3040631" y="1501210"/>
                    <a:pt x="3040631" y="967097"/>
                  </a:cubicBezTo>
                  <a:cubicBezTo>
                    <a:pt x="3040631" y="432984"/>
                    <a:pt x="2359963" y="0"/>
                    <a:pt x="1520316" y="0"/>
                  </a:cubicBezTo>
                  <a:close/>
                </a:path>
              </a:pathLst>
            </a:custGeom>
            <a:solidFill>
              <a:srgbClr val="F2FA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85059" y="171806"/>
              <a:ext cx="2470513" cy="1581058"/>
            </a:xfrm>
            <a:prstGeom prst="rect">
              <a:avLst/>
            </a:prstGeom>
          </p:spPr>
          <p:txBody>
            <a:bodyPr lIns="14049" tIns="14049" rIns="14049" bIns="14049" rtlCol="0" anchor="ctr"/>
            <a:lstStyle/>
            <a:p>
              <a:pPr algn="ctr">
                <a:lnSpc>
                  <a:spcPts val="7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3447464"/>
            <a:chOff x="0" y="0"/>
            <a:chExt cx="4816593" cy="907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907974"/>
            </a:xfrm>
            <a:custGeom>
              <a:avLst/>
              <a:gdLst/>
              <a:ahLst/>
              <a:cxnLst/>
              <a:rect l="l" t="t" r="r" b="b"/>
              <a:pathLst>
                <a:path w="4816592" h="907974">
                  <a:moveTo>
                    <a:pt x="0" y="0"/>
                  </a:moveTo>
                  <a:lnTo>
                    <a:pt x="4816592" y="0"/>
                  </a:lnTo>
                  <a:lnTo>
                    <a:pt x="4816592" y="907974"/>
                  </a:lnTo>
                  <a:lnTo>
                    <a:pt x="0" y="907974"/>
                  </a:ln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6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695132" y="-774097"/>
            <a:ext cx="7417353" cy="11061097"/>
            <a:chOff x="0" y="0"/>
            <a:chExt cx="5615968" cy="83747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14385" cy="8374789"/>
            </a:xfrm>
            <a:custGeom>
              <a:avLst/>
              <a:gdLst/>
              <a:ahLst/>
              <a:cxnLst/>
              <a:rect l="l" t="t" r="r" b="b"/>
              <a:pathLst>
                <a:path w="5614385" h="8374789">
                  <a:moveTo>
                    <a:pt x="0" y="740331"/>
                  </a:moveTo>
                  <a:lnTo>
                    <a:pt x="0" y="5224194"/>
                  </a:lnTo>
                  <a:cubicBezTo>
                    <a:pt x="0" y="5634558"/>
                    <a:pt x="314899" y="5966200"/>
                    <a:pt x="701007" y="5964525"/>
                  </a:cubicBezTo>
                  <a:cubicBezTo>
                    <a:pt x="1088697" y="5962850"/>
                    <a:pt x="1403596" y="6296167"/>
                    <a:pt x="1402014" y="6706532"/>
                  </a:cubicBezTo>
                  <a:lnTo>
                    <a:pt x="1400432" y="7632783"/>
                  </a:lnTo>
                  <a:cubicBezTo>
                    <a:pt x="1400432" y="8043148"/>
                    <a:pt x="1713748" y="8374789"/>
                    <a:pt x="2099856" y="8374789"/>
                  </a:cubicBezTo>
                  <a:lnTo>
                    <a:pt x="4914961" y="8374789"/>
                  </a:lnTo>
                  <a:cubicBezTo>
                    <a:pt x="5301069" y="8374789"/>
                    <a:pt x="5614385" y="8043148"/>
                    <a:pt x="5614385" y="7634458"/>
                  </a:cubicBezTo>
                  <a:lnTo>
                    <a:pt x="5614385" y="3534161"/>
                  </a:lnTo>
                  <a:cubicBezTo>
                    <a:pt x="5614385" y="3289617"/>
                    <a:pt x="5500452" y="3061823"/>
                    <a:pt x="5310563" y="2924476"/>
                  </a:cubicBezTo>
                  <a:lnTo>
                    <a:pt x="1476387" y="130647"/>
                  </a:lnTo>
                  <a:cubicBezTo>
                    <a:pt x="1359289" y="45224"/>
                    <a:pt x="1221619" y="0"/>
                    <a:pt x="1079203" y="0"/>
                  </a:cubicBezTo>
                  <a:lnTo>
                    <a:pt x="699425" y="0"/>
                  </a:lnTo>
                  <a:cubicBezTo>
                    <a:pt x="313317" y="0"/>
                    <a:pt x="0" y="331642"/>
                    <a:pt x="0" y="740331"/>
                  </a:cubicBezTo>
                  <a:close/>
                </a:path>
              </a:pathLst>
            </a:custGeom>
            <a:blipFill>
              <a:blip r:embed="rId2"/>
              <a:stretch>
                <a:fillRect l="-112392" r="-1121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33350" y="3255504"/>
            <a:ext cx="6212838" cy="288733"/>
            <a:chOff x="0" y="0"/>
            <a:chExt cx="1636303" cy="760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38022" y="0"/>
                  </a:moveTo>
                  <a:lnTo>
                    <a:pt x="1598281" y="0"/>
                  </a:lnTo>
                  <a:cubicBezTo>
                    <a:pt x="1608365" y="0"/>
                    <a:pt x="1618036" y="4006"/>
                    <a:pt x="1625166" y="11137"/>
                  </a:cubicBezTo>
                  <a:cubicBezTo>
                    <a:pt x="1632297" y="18267"/>
                    <a:pt x="1636303" y="27938"/>
                    <a:pt x="1636303" y="38022"/>
                  </a:cubicBezTo>
                  <a:lnTo>
                    <a:pt x="1636303" y="38022"/>
                  </a:lnTo>
                  <a:cubicBezTo>
                    <a:pt x="1636303" y="48107"/>
                    <a:pt x="1632297" y="57778"/>
                    <a:pt x="1625166" y="64908"/>
                  </a:cubicBezTo>
                  <a:cubicBezTo>
                    <a:pt x="1618036" y="72039"/>
                    <a:pt x="1608365" y="76045"/>
                    <a:pt x="1598281" y="76045"/>
                  </a:cubicBezTo>
                  <a:lnTo>
                    <a:pt x="38022" y="76045"/>
                  </a:lnTo>
                  <a:cubicBezTo>
                    <a:pt x="27938" y="76045"/>
                    <a:pt x="18267" y="72039"/>
                    <a:pt x="11137" y="64908"/>
                  </a:cubicBezTo>
                  <a:cubicBezTo>
                    <a:pt x="4006" y="57778"/>
                    <a:pt x="0" y="48107"/>
                    <a:pt x="0" y="38022"/>
                  </a:cubicBezTo>
                  <a:lnTo>
                    <a:pt x="0" y="38022"/>
                  </a:lnTo>
                  <a:cubicBezTo>
                    <a:pt x="0" y="27938"/>
                    <a:pt x="4006" y="18267"/>
                    <a:pt x="11137" y="11137"/>
                  </a:cubicBezTo>
                  <a:cubicBezTo>
                    <a:pt x="18267" y="4006"/>
                    <a:pt x="27938" y="0"/>
                    <a:pt x="38022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02040" y="3967679"/>
            <a:ext cx="3860322" cy="2230611"/>
          </a:xfrm>
          <a:custGeom>
            <a:avLst/>
            <a:gdLst/>
            <a:ahLst/>
            <a:cxnLst/>
            <a:rect l="l" t="t" r="r" b="b"/>
            <a:pathLst>
              <a:path w="3860322" h="2230611">
                <a:moveTo>
                  <a:pt x="0" y="0"/>
                </a:moveTo>
                <a:lnTo>
                  <a:pt x="3860323" y="0"/>
                </a:lnTo>
                <a:lnTo>
                  <a:pt x="3860323" y="2230611"/>
                </a:lnTo>
                <a:lnTo>
                  <a:pt x="0" y="22306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4470047" y="4774898"/>
            <a:ext cx="3518818" cy="737204"/>
          </a:xfrm>
          <a:custGeom>
            <a:avLst/>
            <a:gdLst/>
            <a:ahLst/>
            <a:cxnLst/>
            <a:rect l="l" t="t" r="r" b="b"/>
            <a:pathLst>
              <a:path w="3518818" h="737204">
                <a:moveTo>
                  <a:pt x="0" y="0"/>
                </a:moveTo>
                <a:lnTo>
                  <a:pt x="3518818" y="0"/>
                </a:lnTo>
                <a:lnTo>
                  <a:pt x="3518818" y="737204"/>
                </a:lnTo>
                <a:lnTo>
                  <a:pt x="0" y="7372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3701847" y="6341165"/>
            <a:ext cx="3286560" cy="1722611"/>
          </a:xfrm>
          <a:custGeom>
            <a:avLst/>
            <a:gdLst/>
            <a:ahLst/>
            <a:cxnLst/>
            <a:rect l="l" t="t" r="r" b="b"/>
            <a:pathLst>
              <a:path w="3286560" h="1722611">
                <a:moveTo>
                  <a:pt x="0" y="0"/>
                </a:moveTo>
                <a:lnTo>
                  <a:pt x="3286560" y="0"/>
                </a:lnTo>
                <a:lnTo>
                  <a:pt x="3286560" y="1722611"/>
                </a:lnTo>
                <a:lnTo>
                  <a:pt x="0" y="17226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819013" y="6341165"/>
            <a:ext cx="3081407" cy="1695910"/>
          </a:xfrm>
          <a:custGeom>
            <a:avLst/>
            <a:gdLst/>
            <a:ahLst/>
            <a:cxnLst/>
            <a:rect l="l" t="t" r="r" b="b"/>
            <a:pathLst>
              <a:path w="3081407" h="1695910">
                <a:moveTo>
                  <a:pt x="0" y="0"/>
                </a:moveTo>
                <a:lnTo>
                  <a:pt x="3081407" y="0"/>
                </a:lnTo>
                <a:lnTo>
                  <a:pt x="3081407" y="1695910"/>
                </a:lnTo>
                <a:lnTo>
                  <a:pt x="0" y="16959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7438457" y="6127613"/>
            <a:ext cx="2720857" cy="2149715"/>
          </a:xfrm>
          <a:custGeom>
            <a:avLst/>
            <a:gdLst/>
            <a:ahLst/>
            <a:cxnLst/>
            <a:rect l="l" t="t" r="r" b="b"/>
            <a:pathLst>
              <a:path w="2720857" h="2149715">
                <a:moveTo>
                  <a:pt x="0" y="0"/>
                </a:moveTo>
                <a:lnTo>
                  <a:pt x="2720857" y="0"/>
                </a:lnTo>
                <a:lnTo>
                  <a:pt x="2720857" y="2149715"/>
                </a:lnTo>
                <a:lnTo>
                  <a:pt x="0" y="21497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580207" y="8277328"/>
            <a:ext cx="3121639" cy="1694113"/>
          </a:xfrm>
          <a:custGeom>
            <a:avLst/>
            <a:gdLst/>
            <a:ahLst/>
            <a:cxnLst/>
            <a:rect l="l" t="t" r="r" b="b"/>
            <a:pathLst>
              <a:path w="3121639" h="1694113">
                <a:moveTo>
                  <a:pt x="0" y="0"/>
                </a:moveTo>
                <a:lnTo>
                  <a:pt x="3121640" y="0"/>
                </a:lnTo>
                <a:lnTo>
                  <a:pt x="3121640" y="1694113"/>
                </a:lnTo>
                <a:lnTo>
                  <a:pt x="0" y="16941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3900420" y="8397569"/>
            <a:ext cx="3742116" cy="1453630"/>
          </a:xfrm>
          <a:custGeom>
            <a:avLst/>
            <a:gdLst/>
            <a:ahLst/>
            <a:cxnLst/>
            <a:rect l="l" t="t" r="r" b="b"/>
            <a:pathLst>
              <a:path w="3742116" h="1453630">
                <a:moveTo>
                  <a:pt x="0" y="0"/>
                </a:moveTo>
                <a:lnTo>
                  <a:pt x="3742116" y="0"/>
                </a:lnTo>
                <a:lnTo>
                  <a:pt x="3742116" y="1453631"/>
                </a:lnTo>
                <a:lnTo>
                  <a:pt x="0" y="14536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7988865" y="8649439"/>
            <a:ext cx="4236592" cy="1138404"/>
          </a:xfrm>
          <a:custGeom>
            <a:avLst/>
            <a:gdLst/>
            <a:ahLst/>
            <a:cxnLst/>
            <a:rect l="l" t="t" r="r" b="b"/>
            <a:pathLst>
              <a:path w="4236592" h="1138404">
                <a:moveTo>
                  <a:pt x="0" y="0"/>
                </a:moveTo>
                <a:lnTo>
                  <a:pt x="4236592" y="0"/>
                </a:lnTo>
                <a:lnTo>
                  <a:pt x="4236592" y="1138404"/>
                </a:lnTo>
                <a:lnTo>
                  <a:pt x="0" y="1138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7438457" y="4095253"/>
            <a:ext cx="4293776" cy="1975463"/>
          </a:xfrm>
          <a:custGeom>
            <a:avLst/>
            <a:gdLst/>
            <a:ahLst/>
            <a:cxnLst/>
            <a:rect l="l" t="t" r="r" b="b"/>
            <a:pathLst>
              <a:path w="4293776" h="1975463">
                <a:moveTo>
                  <a:pt x="0" y="0"/>
                </a:moveTo>
                <a:lnTo>
                  <a:pt x="4293775" y="0"/>
                </a:lnTo>
                <a:lnTo>
                  <a:pt x="4293775" y="1975464"/>
                </a:lnTo>
                <a:lnTo>
                  <a:pt x="0" y="19754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1028700" y="1206653"/>
            <a:ext cx="10325782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dirty="0">
                <a:solidFill>
                  <a:srgbClr val="FFFFFF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Our Customers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0800" y="2150708"/>
            <a:ext cx="584303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Who We Work With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6693" y="8038634"/>
            <a:ext cx="9093140" cy="3796917"/>
            <a:chOff x="0" y="0"/>
            <a:chExt cx="2155411" cy="900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55411" cy="900010"/>
            </a:xfrm>
            <a:custGeom>
              <a:avLst/>
              <a:gdLst/>
              <a:ahLst/>
              <a:cxnLst/>
              <a:rect l="l" t="t" r="r" b="b"/>
              <a:pathLst>
                <a:path w="2155411" h="900010">
                  <a:moveTo>
                    <a:pt x="42570" y="0"/>
                  </a:moveTo>
                  <a:lnTo>
                    <a:pt x="2112841" y="0"/>
                  </a:lnTo>
                  <a:cubicBezTo>
                    <a:pt x="2136352" y="0"/>
                    <a:pt x="2155411" y="19059"/>
                    <a:pt x="2155411" y="42570"/>
                  </a:cubicBezTo>
                  <a:lnTo>
                    <a:pt x="2155411" y="857440"/>
                  </a:lnTo>
                  <a:cubicBezTo>
                    <a:pt x="2155411" y="880951"/>
                    <a:pt x="2136352" y="900010"/>
                    <a:pt x="2112841" y="900010"/>
                  </a:cubicBezTo>
                  <a:lnTo>
                    <a:pt x="42570" y="900010"/>
                  </a:lnTo>
                  <a:cubicBezTo>
                    <a:pt x="19059" y="900010"/>
                    <a:pt x="0" y="880951"/>
                    <a:pt x="0" y="857440"/>
                  </a:cubicBezTo>
                  <a:lnTo>
                    <a:pt x="0" y="42570"/>
                  </a:lnTo>
                  <a:cubicBezTo>
                    <a:pt x="0" y="19059"/>
                    <a:pt x="19059" y="0"/>
                    <a:pt x="42570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55411" cy="938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455404"/>
            <a:chOff x="0" y="0"/>
            <a:chExt cx="4816593" cy="646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646691"/>
            </a:xfrm>
            <a:custGeom>
              <a:avLst/>
              <a:gdLst/>
              <a:ahLst/>
              <a:cxnLst/>
              <a:rect l="l" t="t" r="r" b="b"/>
              <a:pathLst>
                <a:path w="4816592" h="646691">
                  <a:moveTo>
                    <a:pt x="0" y="0"/>
                  </a:moveTo>
                  <a:lnTo>
                    <a:pt x="4816592" y="0"/>
                  </a:lnTo>
                  <a:lnTo>
                    <a:pt x="4816592" y="646691"/>
                  </a:lnTo>
                  <a:lnTo>
                    <a:pt x="0" y="646691"/>
                  </a:ln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684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28141" y="3264977"/>
            <a:ext cx="10159965" cy="400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We’re a multi-award-winning provider of Business Administration Apprenticeships and have used our expertise to design a programme that meets the unique needs of the NHS. Our apprenticeship equips learners with the skills, knowledge, and behaviours required to deliver high-quality administration—supporting the smooth running of services and improving patient care.</a:t>
            </a:r>
          </a:p>
          <a:p>
            <a:pPr algn="l">
              <a:lnSpc>
                <a:spcPts val="3200"/>
              </a:lnSpc>
            </a:pPr>
            <a:endParaRPr lang="en-US" sz="2000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 strong and efficient administrative function is vital across every NHS department, from frontline services to back-office operations.</a:t>
            </a:r>
          </a:p>
          <a:p>
            <a:pPr algn="l">
              <a:lnSpc>
                <a:spcPts val="3200"/>
              </a:lnSpc>
            </a:pPr>
            <a:endParaRPr lang="en-US" sz="2000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200"/>
              </a:lnSpc>
            </a:pPr>
            <a:endParaRPr lang="en-US" sz="2000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8141" y="984129"/>
            <a:ext cx="13115127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 dirty="0">
                <a:solidFill>
                  <a:srgbClr val="FFFFFF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Business Administrator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5766" y="505746"/>
            <a:ext cx="1518136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Our Apprenticeship </a:t>
            </a:r>
            <a:r>
              <a:rPr lang="en-US" sz="2000" b="1" dirty="0" err="1">
                <a:solidFill>
                  <a:srgbClr val="FFFFFF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Programme</a:t>
            </a:r>
            <a:endParaRPr lang="en-US" sz="2000" b="1" dirty="0">
              <a:solidFill>
                <a:srgbClr val="FFFFFF"/>
              </a:solidFill>
              <a:latin typeface="Poppins" panose="00000500000000000000" pitchFamily="50" charset="0"/>
              <a:ea typeface="Poppins Semi-Bold"/>
              <a:cs typeface="Poppins" panose="00000500000000000000" pitchFamily="50" charset="0"/>
              <a:sym typeface="Poppins Semi-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442645" y="8369621"/>
            <a:ext cx="2780187" cy="1579489"/>
            <a:chOff x="0" y="0"/>
            <a:chExt cx="3706915" cy="2105985"/>
          </a:xfrm>
        </p:grpSpPr>
        <p:sp>
          <p:nvSpPr>
            <p:cNvPr id="12" name="Freeform 12"/>
            <p:cNvSpPr/>
            <p:nvPr/>
          </p:nvSpPr>
          <p:spPr>
            <a:xfrm>
              <a:off x="1176635" y="0"/>
              <a:ext cx="1016478" cy="944054"/>
            </a:xfrm>
            <a:custGeom>
              <a:avLst/>
              <a:gdLst/>
              <a:ahLst/>
              <a:cxnLst/>
              <a:rect l="l" t="t" r="r" b="b"/>
              <a:pathLst>
                <a:path w="1016478" h="944054">
                  <a:moveTo>
                    <a:pt x="0" y="0"/>
                  </a:moveTo>
                  <a:lnTo>
                    <a:pt x="1016478" y="0"/>
                  </a:lnTo>
                  <a:lnTo>
                    <a:pt x="1016478" y="944054"/>
                  </a:lnTo>
                  <a:lnTo>
                    <a:pt x="0" y="94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66279"/>
              <a:ext cx="3706915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Learning Method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34064" y="1593024"/>
              <a:ext cx="2238787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9"/>
                </a:lnSpc>
              </a:pPr>
              <a:r>
                <a:rPr lang="en-US" sz="1899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Work-based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22832" y="8341089"/>
            <a:ext cx="1648879" cy="1572497"/>
            <a:chOff x="0" y="0"/>
            <a:chExt cx="2198505" cy="2096662"/>
          </a:xfrm>
        </p:grpSpPr>
        <p:sp>
          <p:nvSpPr>
            <p:cNvPr id="16" name="Freeform 16"/>
            <p:cNvSpPr/>
            <p:nvPr/>
          </p:nvSpPr>
          <p:spPr>
            <a:xfrm>
              <a:off x="657135" y="0"/>
              <a:ext cx="884236" cy="884236"/>
            </a:xfrm>
            <a:custGeom>
              <a:avLst/>
              <a:gdLst/>
              <a:ahLst/>
              <a:cxnLst/>
              <a:rect l="l" t="t" r="r" b="b"/>
              <a:pathLst>
                <a:path w="884236" h="884236">
                  <a:moveTo>
                    <a:pt x="0" y="0"/>
                  </a:moveTo>
                  <a:lnTo>
                    <a:pt x="884235" y="0"/>
                  </a:lnTo>
                  <a:lnTo>
                    <a:pt x="884235" y="884236"/>
                  </a:lnTo>
                  <a:lnTo>
                    <a:pt x="0" y="884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2730" y="995361"/>
              <a:ext cx="2115775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Location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622105"/>
              <a:ext cx="2198505" cy="474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Remote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553016" y="-774097"/>
            <a:ext cx="7417353" cy="11061097"/>
            <a:chOff x="0" y="0"/>
            <a:chExt cx="5615968" cy="837478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14385" cy="8374789"/>
            </a:xfrm>
            <a:custGeom>
              <a:avLst/>
              <a:gdLst/>
              <a:ahLst/>
              <a:cxnLst/>
              <a:rect l="l" t="t" r="r" b="b"/>
              <a:pathLst>
                <a:path w="5614385" h="8374789">
                  <a:moveTo>
                    <a:pt x="0" y="740331"/>
                  </a:moveTo>
                  <a:lnTo>
                    <a:pt x="0" y="5224194"/>
                  </a:lnTo>
                  <a:cubicBezTo>
                    <a:pt x="0" y="5634558"/>
                    <a:pt x="314899" y="5966200"/>
                    <a:pt x="701007" y="5964525"/>
                  </a:cubicBezTo>
                  <a:cubicBezTo>
                    <a:pt x="1088697" y="5962850"/>
                    <a:pt x="1403596" y="6296167"/>
                    <a:pt x="1402014" y="6706532"/>
                  </a:cubicBezTo>
                  <a:lnTo>
                    <a:pt x="1400432" y="7632783"/>
                  </a:lnTo>
                  <a:cubicBezTo>
                    <a:pt x="1400432" y="8043148"/>
                    <a:pt x="1713748" y="8374789"/>
                    <a:pt x="2099856" y="8374789"/>
                  </a:cubicBezTo>
                  <a:lnTo>
                    <a:pt x="4914961" y="8374789"/>
                  </a:lnTo>
                  <a:cubicBezTo>
                    <a:pt x="5301069" y="8374789"/>
                    <a:pt x="5614385" y="8043148"/>
                    <a:pt x="5614385" y="7634458"/>
                  </a:cubicBezTo>
                  <a:lnTo>
                    <a:pt x="5614385" y="3534161"/>
                  </a:lnTo>
                  <a:cubicBezTo>
                    <a:pt x="5614385" y="3289617"/>
                    <a:pt x="5500452" y="3061823"/>
                    <a:pt x="5310563" y="2924476"/>
                  </a:cubicBezTo>
                  <a:lnTo>
                    <a:pt x="1476387" y="130647"/>
                  </a:lnTo>
                  <a:cubicBezTo>
                    <a:pt x="1359289" y="45224"/>
                    <a:pt x="1221619" y="0"/>
                    <a:pt x="1079203" y="0"/>
                  </a:cubicBezTo>
                  <a:lnTo>
                    <a:pt x="699425" y="0"/>
                  </a:lnTo>
                  <a:cubicBezTo>
                    <a:pt x="313317" y="0"/>
                    <a:pt x="0" y="331642"/>
                    <a:pt x="0" y="740331"/>
                  </a:cubicBezTo>
                  <a:close/>
                </a:path>
              </a:pathLst>
            </a:custGeom>
            <a:blipFill>
              <a:blip r:embed="rId6"/>
              <a:stretch>
                <a:fillRect l="-6310" r="-11785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92919" y="8449142"/>
            <a:ext cx="1271562" cy="1464444"/>
            <a:chOff x="0" y="0"/>
            <a:chExt cx="1695416" cy="1952591"/>
          </a:xfrm>
        </p:grpSpPr>
        <p:sp>
          <p:nvSpPr>
            <p:cNvPr id="22" name="Freeform 22"/>
            <p:cNvSpPr/>
            <p:nvPr/>
          </p:nvSpPr>
          <p:spPr>
            <a:xfrm>
              <a:off x="350317" y="0"/>
              <a:ext cx="1016478" cy="738217"/>
            </a:xfrm>
            <a:custGeom>
              <a:avLst/>
              <a:gdLst/>
              <a:ahLst/>
              <a:cxnLst/>
              <a:rect l="l" t="t" r="r" b="b"/>
              <a:pathLst>
                <a:path w="1016478" h="738217">
                  <a:moveTo>
                    <a:pt x="0" y="0"/>
                  </a:moveTo>
                  <a:lnTo>
                    <a:pt x="1016477" y="0"/>
                  </a:lnTo>
                  <a:lnTo>
                    <a:pt x="1016477" y="738217"/>
                  </a:lnTo>
                  <a:lnTo>
                    <a:pt x="0" y="738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1695" y="851290"/>
              <a:ext cx="1673720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Level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478035"/>
              <a:ext cx="1636463" cy="474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Level 3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36807" y="8387727"/>
            <a:ext cx="1805838" cy="1532579"/>
            <a:chOff x="0" y="0"/>
            <a:chExt cx="2407784" cy="2043439"/>
          </a:xfrm>
        </p:grpSpPr>
        <p:sp>
          <p:nvSpPr>
            <p:cNvPr id="26" name="Freeform 26"/>
            <p:cNvSpPr/>
            <p:nvPr/>
          </p:nvSpPr>
          <p:spPr>
            <a:xfrm>
              <a:off x="695653" y="0"/>
              <a:ext cx="1016478" cy="919912"/>
            </a:xfrm>
            <a:custGeom>
              <a:avLst/>
              <a:gdLst/>
              <a:ahLst/>
              <a:cxnLst/>
              <a:rect l="l" t="t" r="r" b="b"/>
              <a:pathLst>
                <a:path w="1016478" h="919912">
                  <a:moveTo>
                    <a:pt x="0" y="0"/>
                  </a:moveTo>
                  <a:lnTo>
                    <a:pt x="1016478" y="0"/>
                  </a:lnTo>
                  <a:lnTo>
                    <a:pt x="1016478" y="919912"/>
                  </a:lnTo>
                  <a:lnTo>
                    <a:pt x="0" y="919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942137"/>
              <a:ext cx="2407784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Duration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14335" y="1568882"/>
              <a:ext cx="1579113" cy="474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9"/>
                </a:lnSpc>
              </a:pPr>
              <a:r>
                <a:rPr lang="en-US" sz="18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15 Months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103193" y="2311037"/>
            <a:ext cx="6212838" cy="288733"/>
            <a:chOff x="0" y="0"/>
            <a:chExt cx="1636303" cy="760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38022" y="0"/>
                  </a:moveTo>
                  <a:lnTo>
                    <a:pt x="1598281" y="0"/>
                  </a:lnTo>
                  <a:cubicBezTo>
                    <a:pt x="1608365" y="0"/>
                    <a:pt x="1618036" y="4006"/>
                    <a:pt x="1625166" y="11137"/>
                  </a:cubicBezTo>
                  <a:cubicBezTo>
                    <a:pt x="1632297" y="18267"/>
                    <a:pt x="1636303" y="27938"/>
                    <a:pt x="1636303" y="38022"/>
                  </a:cubicBezTo>
                  <a:lnTo>
                    <a:pt x="1636303" y="38022"/>
                  </a:lnTo>
                  <a:cubicBezTo>
                    <a:pt x="1636303" y="48107"/>
                    <a:pt x="1632297" y="57778"/>
                    <a:pt x="1625166" y="64908"/>
                  </a:cubicBezTo>
                  <a:cubicBezTo>
                    <a:pt x="1618036" y="72039"/>
                    <a:pt x="1608365" y="76045"/>
                    <a:pt x="1598281" y="76045"/>
                  </a:cubicBezTo>
                  <a:lnTo>
                    <a:pt x="38022" y="76045"/>
                  </a:lnTo>
                  <a:cubicBezTo>
                    <a:pt x="27938" y="76045"/>
                    <a:pt x="18267" y="72039"/>
                    <a:pt x="11137" y="64908"/>
                  </a:cubicBezTo>
                  <a:cubicBezTo>
                    <a:pt x="4006" y="57778"/>
                    <a:pt x="0" y="48107"/>
                    <a:pt x="0" y="38022"/>
                  </a:cubicBezTo>
                  <a:lnTo>
                    <a:pt x="0" y="38022"/>
                  </a:lnTo>
                  <a:cubicBezTo>
                    <a:pt x="0" y="27938"/>
                    <a:pt x="4006" y="18267"/>
                    <a:pt x="11137" y="11137"/>
                  </a:cubicBezTo>
                  <a:cubicBezTo>
                    <a:pt x="18267" y="4006"/>
                    <a:pt x="27938" y="0"/>
                    <a:pt x="38022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-103193" y="7894268"/>
            <a:ext cx="6212838" cy="288733"/>
            <a:chOff x="0" y="0"/>
            <a:chExt cx="1636303" cy="760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38022" y="0"/>
                  </a:moveTo>
                  <a:lnTo>
                    <a:pt x="1598281" y="0"/>
                  </a:lnTo>
                  <a:cubicBezTo>
                    <a:pt x="1608365" y="0"/>
                    <a:pt x="1618036" y="4006"/>
                    <a:pt x="1625166" y="11137"/>
                  </a:cubicBezTo>
                  <a:cubicBezTo>
                    <a:pt x="1632297" y="18267"/>
                    <a:pt x="1636303" y="27938"/>
                    <a:pt x="1636303" y="38022"/>
                  </a:cubicBezTo>
                  <a:lnTo>
                    <a:pt x="1636303" y="38022"/>
                  </a:lnTo>
                  <a:cubicBezTo>
                    <a:pt x="1636303" y="48107"/>
                    <a:pt x="1632297" y="57778"/>
                    <a:pt x="1625166" y="64908"/>
                  </a:cubicBezTo>
                  <a:cubicBezTo>
                    <a:pt x="1618036" y="72039"/>
                    <a:pt x="1608365" y="76045"/>
                    <a:pt x="1598281" y="76045"/>
                  </a:cubicBezTo>
                  <a:lnTo>
                    <a:pt x="38022" y="76045"/>
                  </a:lnTo>
                  <a:cubicBezTo>
                    <a:pt x="27938" y="76045"/>
                    <a:pt x="18267" y="72039"/>
                    <a:pt x="11137" y="64908"/>
                  </a:cubicBezTo>
                  <a:cubicBezTo>
                    <a:pt x="4006" y="57778"/>
                    <a:pt x="0" y="48107"/>
                    <a:pt x="0" y="38022"/>
                  </a:cubicBezTo>
                  <a:lnTo>
                    <a:pt x="0" y="38022"/>
                  </a:lnTo>
                  <a:cubicBezTo>
                    <a:pt x="0" y="27938"/>
                    <a:pt x="4006" y="18267"/>
                    <a:pt x="11137" y="11137"/>
                  </a:cubicBezTo>
                  <a:cubicBezTo>
                    <a:pt x="18267" y="4006"/>
                    <a:pt x="27938" y="0"/>
                    <a:pt x="38022" y="0"/>
                  </a:cubicBezTo>
                  <a:close/>
                </a:path>
              </a:pathLst>
            </a:custGeom>
            <a:solidFill>
              <a:srgbClr val="F966A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903064" y="7894268"/>
            <a:ext cx="3770084" cy="1136762"/>
            <a:chOff x="0" y="0"/>
            <a:chExt cx="5026779" cy="1515682"/>
          </a:xfrm>
        </p:grpSpPr>
        <p:sp>
          <p:nvSpPr>
            <p:cNvPr id="36" name="Freeform 36"/>
            <p:cNvSpPr/>
            <p:nvPr/>
          </p:nvSpPr>
          <p:spPr>
            <a:xfrm>
              <a:off x="0" y="349194"/>
              <a:ext cx="817294" cy="817294"/>
            </a:xfrm>
            <a:custGeom>
              <a:avLst/>
              <a:gdLst/>
              <a:ahLst/>
              <a:cxnLst/>
              <a:rect l="l" t="t" r="r" b="b"/>
              <a:pathLst>
                <a:path w="817294" h="817294">
                  <a:moveTo>
                    <a:pt x="0" y="0"/>
                  </a:moveTo>
                  <a:lnTo>
                    <a:pt x="817294" y="0"/>
                  </a:lnTo>
                  <a:lnTo>
                    <a:pt x="817294" y="817294"/>
                  </a:lnTo>
                  <a:lnTo>
                    <a:pt x="0" y="817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99472" y="133350"/>
              <a:ext cx="2357557" cy="138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803"/>
                </a:lnSpc>
              </a:pPr>
              <a:r>
                <a:rPr lang="en-US" sz="7476" b="1" spc="-52">
                  <a:solidFill>
                    <a:srgbClr val="7ED957"/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74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646094" y="419698"/>
              <a:ext cx="322904" cy="446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74"/>
                </a:lnSpc>
              </a:pPr>
              <a:r>
                <a:rPr lang="en-US" sz="2499" b="1">
                  <a:solidFill>
                    <a:srgbClr val="F72585"/>
                  </a:solidFill>
                  <a:latin typeface="TT Bluescreens Bold"/>
                  <a:ea typeface="TT Bluescreens Bold"/>
                  <a:cs typeface="TT Bluescreens Bold"/>
                  <a:sym typeface="TT Bluescreens Bold"/>
                </a:rPr>
                <a:t>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646094" y="785257"/>
              <a:ext cx="2380686" cy="367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0"/>
                </a:lnSpc>
              </a:pPr>
              <a:r>
                <a:rPr lang="en-US" sz="2150">
                  <a:solidFill>
                    <a:srgbClr val="7ED957"/>
                  </a:solidFill>
                  <a:latin typeface="Poppins"/>
                  <a:ea typeface="Poppins"/>
                  <a:cs typeface="Poppins"/>
                  <a:sym typeface="Poppins"/>
                </a:rPr>
                <a:t>DISTINCTION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968998" y="513426"/>
              <a:ext cx="2057782" cy="204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88"/>
                </a:lnSpc>
              </a:pPr>
              <a:r>
                <a:rPr lang="en-US" sz="1200" b="1">
                  <a:solidFill>
                    <a:srgbClr val="000000"/>
                  </a:solidFill>
                  <a:latin typeface="Barlow Condensed Bold"/>
                  <a:ea typeface="Barlow Condensed Bold"/>
                  <a:cs typeface="Barlow Condensed Bold"/>
                  <a:sym typeface="Barlow Condensed Bold"/>
                </a:rPr>
                <a:t>OF APPRENTICES ACHIEVE</a:t>
              </a:r>
            </a:p>
          </p:txBody>
        </p:sp>
      </p:grpSp>
      <p:sp>
        <p:nvSpPr>
          <p:cNvPr id="41" name="Freeform 41"/>
          <p:cNvSpPr/>
          <p:nvPr/>
        </p:nvSpPr>
        <p:spPr>
          <a:xfrm>
            <a:off x="8931190" y="9182297"/>
            <a:ext cx="545174" cy="709169"/>
          </a:xfrm>
          <a:custGeom>
            <a:avLst/>
            <a:gdLst/>
            <a:ahLst/>
            <a:cxnLst/>
            <a:rect l="l" t="t" r="r" b="b"/>
            <a:pathLst>
              <a:path w="545174" h="709169">
                <a:moveTo>
                  <a:pt x="0" y="0"/>
                </a:moveTo>
                <a:lnTo>
                  <a:pt x="545173" y="0"/>
                </a:lnTo>
                <a:lnTo>
                  <a:pt x="545173" y="709169"/>
                </a:lnTo>
                <a:lnTo>
                  <a:pt x="0" y="7091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TextBox 42"/>
          <p:cNvSpPr txBox="1"/>
          <p:nvPr/>
        </p:nvSpPr>
        <p:spPr>
          <a:xfrm>
            <a:off x="9476363" y="9164380"/>
            <a:ext cx="1262961" cy="99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806"/>
              </a:lnSpc>
            </a:pPr>
            <a:r>
              <a:rPr lang="en-US" sz="7479" b="1" spc="-52">
                <a:solidFill>
                  <a:srgbClr val="7ED957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37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805999" y="9333296"/>
            <a:ext cx="244503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4"/>
              </a:lnSpc>
            </a:pPr>
            <a:r>
              <a:rPr lang="en-US" sz="2499" b="1">
                <a:solidFill>
                  <a:srgbClr val="F72585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050502" y="9349490"/>
            <a:ext cx="1392721" cy="22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2"/>
              </a:lnSpc>
            </a:pPr>
            <a:r>
              <a:rPr lang="en-US" sz="1803">
                <a:solidFill>
                  <a:srgbClr val="7ED957"/>
                </a:solidFill>
                <a:latin typeface="Poppins"/>
                <a:ea typeface="Poppins"/>
                <a:cs typeface="Poppins"/>
                <a:sym typeface="Poppins"/>
              </a:rPr>
              <a:t>ABOVE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805999" y="9628731"/>
            <a:ext cx="1393140" cy="146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88"/>
              </a:lnSpc>
            </a:pPr>
            <a:r>
              <a:rPr lang="en-US" sz="1200" b="1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THE NATIONAL AVERAGE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717333" y="-5200872"/>
            <a:ext cx="25219954" cy="16042821"/>
            <a:chOff x="0" y="0"/>
            <a:chExt cx="3040631" cy="1934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0631" cy="1934195"/>
            </a:xfrm>
            <a:custGeom>
              <a:avLst/>
              <a:gdLst/>
              <a:ahLst/>
              <a:cxnLst/>
              <a:rect l="l" t="t" r="r" b="b"/>
              <a:pathLst>
                <a:path w="3040631" h="1934195">
                  <a:moveTo>
                    <a:pt x="1520316" y="0"/>
                  </a:moveTo>
                  <a:cubicBezTo>
                    <a:pt x="680668" y="0"/>
                    <a:pt x="0" y="432984"/>
                    <a:pt x="0" y="967097"/>
                  </a:cubicBezTo>
                  <a:cubicBezTo>
                    <a:pt x="0" y="1501210"/>
                    <a:pt x="680668" y="1934195"/>
                    <a:pt x="1520316" y="1934195"/>
                  </a:cubicBezTo>
                  <a:cubicBezTo>
                    <a:pt x="2359963" y="1934195"/>
                    <a:pt x="3040631" y="1501210"/>
                    <a:pt x="3040631" y="967097"/>
                  </a:cubicBezTo>
                  <a:cubicBezTo>
                    <a:pt x="3040631" y="432984"/>
                    <a:pt x="2359963" y="0"/>
                    <a:pt x="1520316" y="0"/>
                  </a:cubicBezTo>
                  <a:close/>
                </a:path>
              </a:pathLst>
            </a:custGeom>
            <a:solidFill>
              <a:srgbClr val="00A2E1">
                <a:alpha val="11765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85059" y="171806"/>
              <a:ext cx="2470513" cy="1581058"/>
            </a:xfrm>
            <a:prstGeom prst="rect">
              <a:avLst/>
            </a:prstGeom>
          </p:spPr>
          <p:txBody>
            <a:bodyPr lIns="14049" tIns="14049" rIns="14049" bIns="14049" rtlCol="0" anchor="ctr"/>
            <a:lstStyle/>
            <a:p>
              <a:pPr algn="ctr">
                <a:lnSpc>
                  <a:spcPts val="7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584" y="-565488"/>
            <a:ext cx="11546676" cy="3832563"/>
            <a:chOff x="0" y="0"/>
            <a:chExt cx="2736990" cy="9084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36990" cy="908459"/>
            </a:xfrm>
            <a:custGeom>
              <a:avLst/>
              <a:gdLst/>
              <a:ahLst/>
              <a:cxnLst/>
              <a:rect l="l" t="t" r="r" b="b"/>
              <a:pathLst>
                <a:path w="2736990" h="908459">
                  <a:moveTo>
                    <a:pt x="33524" y="0"/>
                  </a:moveTo>
                  <a:lnTo>
                    <a:pt x="2703465" y="0"/>
                  </a:lnTo>
                  <a:cubicBezTo>
                    <a:pt x="2712357" y="0"/>
                    <a:pt x="2720884" y="3532"/>
                    <a:pt x="2727171" y="9819"/>
                  </a:cubicBezTo>
                  <a:cubicBezTo>
                    <a:pt x="2733458" y="16106"/>
                    <a:pt x="2736990" y="24633"/>
                    <a:pt x="2736990" y="33524"/>
                  </a:cubicBezTo>
                  <a:lnTo>
                    <a:pt x="2736990" y="874935"/>
                  </a:lnTo>
                  <a:cubicBezTo>
                    <a:pt x="2736990" y="893450"/>
                    <a:pt x="2721980" y="908459"/>
                    <a:pt x="2703465" y="908459"/>
                  </a:cubicBezTo>
                  <a:lnTo>
                    <a:pt x="33524" y="908459"/>
                  </a:lnTo>
                  <a:cubicBezTo>
                    <a:pt x="24633" y="908459"/>
                    <a:pt x="16106" y="904927"/>
                    <a:pt x="9819" y="898640"/>
                  </a:cubicBezTo>
                  <a:cubicBezTo>
                    <a:pt x="3532" y="892353"/>
                    <a:pt x="0" y="883826"/>
                    <a:pt x="0" y="874935"/>
                  </a:cubicBezTo>
                  <a:lnTo>
                    <a:pt x="0" y="33524"/>
                  </a:lnTo>
                  <a:cubicBezTo>
                    <a:pt x="0" y="24633"/>
                    <a:pt x="3532" y="16106"/>
                    <a:pt x="9819" y="9819"/>
                  </a:cubicBezTo>
                  <a:cubicBezTo>
                    <a:pt x="16106" y="3532"/>
                    <a:pt x="24633" y="0"/>
                    <a:pt x="33524" y="0"/>
                  </a:cubicBezTo>
                  <a:close/>
                </a:path>
              </a:pathLst>
            </a:custGeom>
            <a:solidFill>
              <a:srgbClr val="00489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36990" cy="946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84969" y="3019425"/>
            <a:ext cx="10216290" cy="2952548"/>
            <a:chOff x="0" y="0"/>
            <a:chExt cx="2421639" cy="6998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1639" cy="699863"/>
            </a:xfrm>
            <a:custGeom>
              <a:avLst/>
              <a:gdLst/>
              <a:ahLst/>
              <a:cxnLst/>
              <a:rect l="l" t="t" r="r" b="b"/>
              <a:pathLst>
                <a:path w="2421639" h="699863">
                  <a:moveTo>
                    <a:pt x="37890" y="0"/>
                  </a:moveTo>
                  <a:lnTo>
                    <a:pt x="2383749" y="0"/>
                  </a:lnTo>
                  <a:cubicBezTo>
                    <a:pt x="2393798" y="0"/>
                    <a:pt x="2403436" y="3992"/>
                    <a:pt x="2410541" y="11098"/>
                  </a:cubicBezTo>
                  <a:cubicBezTo>
                    <a:pt x="2417647" y="18204"/>
                    <a:pt x="2421639" y="27841"/>
                    <a:pt x="2421639" y="37890"/>
                  </a:cubicBezTo>
                  <a:lnTo>
                    <a:pt x="2421639" y="661973"/>
                  </a:lnTo>
                  <a:cubicBezTo>
                    <a:pt x="2421639" y="682899"/>
                    <a:pt x="2404675" y="699863"/>
                    <a:pt x="2383749" y="699863"/>
                  </a:cubicBezTo>
                  <a:lnTo>
                    <a:pt x="37890" y="699863"/>
                  </a:lnTo>
                  <a:cubicBezTo>
                    <a:pt x="16964" y="699863"/>
                    <a:pt x="0" y="682899"/>
                    <a:pt x="0" y="661973"/>
                  </a:cubicBezTo>
                  <a:lnTo>
                    <a:pt x="0" y="37890"/>
                  </a:lnTo>
                  <a:cubicBezTo>
                    <a:pt x="0" y="16964"/>
                    <a:pt x="16964" y="0"/>
                    <a:pt x="37890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21639" cy="737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27457" y="5832142"/>
            <a:ext cx="8673802" cy="3474652"/>
            <a:chOff x="0" y="0"/>
            <a:chExt cx="2056012" cy="8236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56012" cy="823621"/>
            </a:xfrm>
            <a:custGeom>
              <a:avLst/>
              <a:gdLst/>
              <a:ahLst/>
              <a:cxnLst/>
              <a:rect l="l" t="t" r="r" b="b"/>
              <a:pathLst>
                <a:path w="2056012" h="823621">
                  <a:moveTo>
                    <a:pt x="44628" y="0"/>
                  </a:moveTo>
                  <a:lnTo>
                    <a:pt x="2011384" y="0"/>
                  </a:lnTo>
                  <a:cubicBezTo>
                    <a:pt x="2036032" y="0"/>
                    <a:pt x="2056012" y="19981"/>
                    <a:pt x="2056012" y="44628"/>
                  </a:cubicBezTo>
                  <a:lnTo>
                    <a:pt x="2056012" y="778993"/>
                  </a:lnTo>
                  <a:cubicBezTo>
                    <a:pt x="2056012" y="790829"/>
                    <a:pt x="2051310" y="802181"/>
                    <a:pt x="2042941" y="810550"/>
                  </a:cubicBezTo>
                  <a:cubicBezTo>
                    <a:pt x="2034572" y="818919"/>
                    <a:pt x="2023220" y="823621"/>
                    <a:pt x="2011384" y="823621"/>
                  </a:cubicBezTo>
                  <a:lnTo>
                    <a:pt x="44628" y="823621"/>
                  </a:lnTo>
                  <a:cubicBezTo>
                    <a:pt x="19981" y="823621"/>
                    <a:pt x="0" y="803641"/>
                    <a:pt x="0" y="778993"/>
                  </a:cubicBezTo>
                  <a:lnTo>
                    <a:pt x="0" y="44628"/>
                  </a:lnTo>
                  <a:cubicBezTo>
                    <a:pt x="0" y="19981"/>
                    <a:pt x="19981" y="0"/>
                    <a:pt x="44628" y="0"/>
                  </a:cubicBezTo>
                  <a:close/>
                </a:path>
              </a:pathLst>
            </a:custGeom>
            <a:solidFill>
              <a:srgbClr val="F966A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056012" cy="861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9525" y="1900166"/>
            <a:ext cx="5952975" cy="8386834"/>
            <a:chOff x="0" y="0"/>
            <a:chExt cx="450723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05960" cy="6350000"/>
            </a:xfrm>
            <a:custGeom>
              <a:avLst/>
              <a:gdLst/>
              <a:ahLst/>
              <a:cxnLst/>
              <a:rect l="l" t="t" r="r" b="b"/>
              <a:pathLst>
                <a:path w="4505960" h="6350000">
                  <a:moveTo>
                    <a:pt x="0" y="561340"/>
                  </a:moveTo>
                  <a:lnTo>
                    <a:pt x="0" y="3961130"/>
                  </a:lnTo>
                  <a:cubicBezTo>
                    <a:pt x="0" y="4272280"/>
                    <a:pt x="252730" y="4523740"/>
                    <a:pt x="562610" y="4522470"/>
                  </a:cubicBezTo>
                  <a:cubicBezTo>
                    <a:pt x="873760" y="4521200"/>
                    <a:pt x="1126490" y="4773930"/>
                    <a:pt x="1125220" y="5085080"/>
                  </a:cubicBezTo>
                  <a:lnTo>
                    <a:pt x="1123950" y="5787390"/>
                  </a:lnTo>
                  <a:cubicBezTo>
                    <a:pt x="1123950" y="6098540"/>
                    <a:pt x="1375410" y="6350000"/>
                    <a:pt x="1685290" y="6350000"/>
                  </a:cubicBezTo>
                  <a:lnTo>
                    <a:pt x="3944620" y="6350000"/>
                  </a:lnTo>
                  <a:cubicBezTo>
                    <a:pt x="4254500" y="6350000"/>
                    <a:pt x="4505960" y="6098540"/>
                    <a:pt x="4505960" y="5788660"/>
                  </a:cubicBezTo>
                  <a:lnTo>
                    <a:pt x="4505960" y="2679700"/>
                  </a:lnTo>
                  <a:cubicBezTo>
                    <a:pt x="4505960" y="2494280"/>
                    <a:pt x="4414520" y="2321560"/>
                    <a:pt x="4262120" y="2217420"/>
                  </a:cubicBezTo>
                  <a:lnTo>
                    <a:pt x="1184910" y="99060"/>
                  </a:lnTo>
                  <a:cubicBezTo>
                    <a:pt x="1090930" y="34290"/>
                    <a:pt x="980440" y="0"/>
                    <a:pt x="866140" y="0"/>
                  </a:cubicBezTo>
                  <a:lnTo>
                    <a:pt x="561340" y="0"/>
                  </a:lnTo>
                  <a:cubicBezTo>
                    <a:pt x="251460" y="0"/>
                    <a:pt x="0" y="251460"/>
                    <a:pt x="0" y="561340"/>
                  </a:cubicBezTo>
                  <a:close/>
                </a:path>
              </a:pathLst>
            </a:custGeom>
            <a:blipFill>
              <a:blip r:embed="rId2"/>
              <a:stretch>
                <a:fillRect l="-55693" r="-5569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062950" y="455294"/>
            <a:ext cx="6676568" cy="573406"/>
            <a:chOff x="0" y="0"/>
            <a:chExt cx="8902090" cy="76454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28229" cy="764541"/>
            </a:xfrm>
            <a:custGeom>
              <a:avLst/>
              <a:gdLst/>
              <a:ahLst/>
              <a:cxnLst/>
              <a:rect l="l" t="t" r="r" b="b"/>
              <a:pathLst>
                <a:path w="528229" h="764541">
                  <a:moveTo>
                    <a:pt x="0" y="0"/>
                  </a:moveTo>
                  <a:lnTo>
                    <a:pt x="528229" y="0"/>
                  </a:lnTo>
                  <a:lnTo>
                    <a:pt x="528229" y="764541"/>
                  </a:lnTo>
                  <a:lnTo>
                    <a:pt x="0" y="764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42195" y="76836"/>
              <a:ext cx="7959895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Poppins" panose="00000500000000000000" pitchFamily="50" charset="0"/>
                  <a:ea typeface="Poppins Semi-Bold"/>
                  <a:cs typeface="Poppins" panose="00000500000000000000" pitchFamily="50" charset="0"/>
                  <a:sym typeface="Poppins Semi-Bold"/>
                </a:rPr>
                <a:t>Job Titles Include: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395702" y="3194269"/>
            <a:ext cx="6167795" cy="599107"/>
            <a:chOff x="0" y="0"/>
            <a:chExt cx="8223727" cy="7988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32388" cy="798810"/>
            </a:xfrm>
            <a:custGeom>
              <a:avLst/>
              <a:gdLst/>
              <a:ahLst/>
              <a:cxnLst/>
              <a:rect l="l" t="t" r="r" b="b"/>
              <a:pathLst>
                <a:path w="1032388" h="798810">
                  <a:moveTo>
                    <a:pt x="0" y="0"/>
                  </a:moveTo>
                  <a:lnTo>
                    <a:pt x="1032388" y="0"/>
                  </a:lnTo>
                  <a:lnTo>
                    <a:pt x="1032388" y="798810"/>
                  </a:lnTo>
                  <a:lnTo>
                    <a:pt x="0" y="798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32009" y="93969"/>
              <a:ext cx="6691718" cy="550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Entry Requirements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36014" y="6199200"/>
            <a:ext cx="6609038" cy="735336"/>
            <a:chOff x="0" y="0"/>
            <a:chExt cx="8812050" cy="9804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90352" cy="980448"/>
            </a:xfrm>
            <a:custGeom>
              <a:avLst/>
              <a:gdLst/>
              <a:ahLst/>
              <a:cxnLst/>
              <a:rect l="l" t="t" r="r" b="b"/>
              <a:pathLst>
                <a:path w="990352" h="980448">
                  <a:moveTo>
                    <a:pt x="0" y="0"/>
                  </a:moveTo>
                  <a:lnTo>
                    <a:pt x="990352" y="0"/>
                  </a:lnTo>
                  <a:lnTo>
                    <a:pt x="990352" y="980448"/>
                  </a:lnTo>
                  <a:lnTo>
                    <a:pt x="0" y="980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5226" y="184789"/>
              <a:ext cx="7536824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Progression Routes</a:t>
              </a:r>
            </a:p>
          </p:txBody>
        </p:sp>
      </p:grpSp>
      <p:sp>
        <p:nvSpPr>
          <p:cNvPr id="25" name="Freeform 25"/>
          <p:cNvSpPr/>
          <p:nvPr/>
        </p:nvSpPr>
        <p:spPr>
          <a:xfrm flipH="1">
            <a:off x="7023" y="0"/>
            <a:ext cx="2922607" cy="3378283"/>
          </a:xfrm>
          <a:custGeom>
            <a:avLst/>
            <a:gdLst/>
            <a:ahLst/>
            <a:cxnLst/>
            <a:rect l="l" t="t" r="r" b="b"/>
            <a:pathLst>
              <a:path w="2922607" h="3378283">
                <a:moveTo>
                  <a:pt x="2922607" y="0"/>
                </a:moveTo>
                <a:lnTo>
                  <a:pt x="0" y="0"/>
                </a:lnTo>
                <a:lnTo>
                  <a:pt x="0" y="3378283"/>
                </a:lnTo>
                <a:lnTo>
                  <a:pt x="2922607" y="3378283"/>
                </a:lnTo>
                <a:lnTo>
                  <a:pt x="292260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0936014" y="7096461"/>
            <a:ext cx="6903826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From the Level 3 Business Administrator apprenticeship it is possible to progress onto other apprenticeships such as: 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Level 3 Team Leader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Level 3 Customer Service 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Level 3 Data Technician </a:t>
            </a:r>
          </a:p>
        </p:txBody>
      </p:sp>
      <p:sp>
        <p:nvSpPr>
          <p:cNvPr id="27" name="Freeform 27"/>
          <p:cNvSpPr/>
          <p:nvPr/>
        </p:nvSpPr>
        <p:spPr>
          <a:xfrm flipV="1">
            <a:off x="16270485" y="7895016"/>
            <a:ext cx="2069344" cy="2391984"/>
          </a:xfrm>
          <a:custGeom>
            <a:avLst/>
            <a:gdLst/>
            <a:ahLst/>
            <a:cxnLst/>
            <a:rect l="l" t="t" r="r" b="b"/>
            <a:pathLst>
              <a:path w="2069344" h="2391984">
                <a:moveTo>
                  <a:pt x="0" y="2391984"/>
                </a:moveTo>
                <a:lnTo>
                  <a:pt x="2069344" y="2391984"/>
                </a:lnTo>
                <a:lnTo>
                  <a:pt x="2069344" y="0"/>
                </a:lnTo>
                <a:lnTo>
                  <a:pt x="0" y="0"/>
                </a:lnTo>
                <a:lnTo>
                  <a:pt x="0" y="239198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8062950" y="1215390"/>
            <a:ext cx="3116246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Ward Clerk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Medical Secretary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Medical </a:t>
            </a:r>
            <a:r>
              <a:rPr lang="en-US" sz="20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Summariser</a:t>
            </a:r>
            <a:endParaRPr lang="en-US" sz="20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GP Receptionist</a:t>
            </a:r>
            <a:endParaRPr lang="en-US" sz="18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395702" y="3972283"/>
            <a:ext cx="8892298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There are no formal entry requirements for the Level 3 Business Administrator apprenticeship. Prior to enrolment onto this apprenticeship we’ll conduct a skills scan with all candidates to ensure this is the right course to support their ongoing professional development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682290" y="1265069"/>
            <a:ext cx="401240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Clinical Coder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Administrator</a:t>
            </a:r>
          </a:p>
          <a:p>
            <a:pPr marL="388620" lvl="1" indent="-194310" algn="l">
              <a:lnSpc>
                <a:spcPts val="288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Medico- Legal Personnel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97796" y="-4964152"/>
            <a:ext cx="25219954" cy="16042821"/>
            <a:chOff x="0" y="0"/>
            <a:chExt cx="3040631" cy="1934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0631" cy="1934195"/>
            </a:xfrm>
            <a:custGeom>
              <a:avLst/>
              <a:gdLst/>
              <a:ahLst/>
              <a:cxnLst/>
              <a:rect l="l" t="t" r="r" b="b"/>
              <a:pathLst>
                <a:path w="3040631" h="1934195">
                  <a:moveTo>
                    <a:pt x="1520316" y="0"/>
                  </a:moveTo>
                  <a:cubicBezTo>
                    <a:pt x="680668" y="0"/>
                    <a:pt x="0" y="432984"/>
                    <a:pt x="0" y="967097"/>
                  </a:cubicBezTo>
                  <a:cubicBezTo>
                    <a:pt x="0" y="1501210"/>
                    <a:pt x="680668" y="1934195"/>
                    <a:pt x="1520316" y="1934195"/>
                  </a:cubicBezTo>
                  <a:cubicBezTo>
                    <a:pt x="2359963" y="1934195"/>
                    <a:pt x="3040631" y="1501210"/>
                    <a:pt x="3040631" y="967097"/>
                  </a:cubicBezTo>
                  <a:cubicBezTo>
                    <a:pt x="3040631" y="432984"/>
                    <a:pt x="2359963" y="0"/>
                    <a:pt x="1520316" y="0"/>
                  </a:cubicBezTo>
                  <a:close/>
                </a:path>
              </a:pathLst>
            </a:custGeom>
            <a:solidFill>
              <a:srgbClr val="F2FA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85059" y="171806"/>
              <a:ext cx="2470513" cy="1581058"/>
            </a:xfrm>
            <a:prstGeom prst="rect">
              <a:avLst/>
            </a:prstGeom>
          </p:spPr>
          <p:txBody>
            <a:bodyPr lIns="14049" tIns="14049" rIns="14049" bIns="14049" rtlCol="0" anchor="ctr"/>
            <a:lstStyle/>
            <a:p>
              <a:pPr algn="ctr">
                <a:lnSpc>
                  <a:spcPts val="7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3447464"/>
            <a:chOff x="0" y="0"/>
            <a:chExt cx="4816593" cy="907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907974"/>
            </a:xfrm>
            <a:custGeom>
              <a:avLst/>
              <a:gdLst/>
              <a:ahLst/>
              <a:cxnLst/>
              <a:rect l="l" t="t" r="r" b="b"/>
              <a:pathLst>
                <a:path w="4816592" h="907974">
                  <a:moveTo>
                    <a:pt x="0" y="0"/>
                  </a:moveTo>
                  <a:lnTo>
                    <a:pt x="4816592" y="0"/>
                  </a:lnTo>
                  <a:lnTo>
                    <a:pt x="4816592" y="907974"/>
                  </a:lnTo>
                  <a:lnTo>
                    <a:pt x="0" y="907974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6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031222" y="0"/>
            <a:ext cx="2289036" cy="2645929"/>
          </a:xfrm>
          <a:custGeom>
            <a:avLst/>
            <a:gdLst/>
            <a:ahLst/>
            <a:cxnLst/>
            <a:rect l="l" t="t" r="r" b="b"/>
            <a:pathLst>
              <a:path w="2289036" h="2645929">
                <a:moveTo>
                  <a:pt x="0" y="0"/>
                </a:moveTo>
                <a:lnTo>
                  <a:pt x="2289036" y="0"/>
                </a:lnTo>
                <a:lnTo>
                  <a:pt x="2289036" y="2645929"/>
                </a:lnTo>
                <a:lnTo>
                  <a:pt x="0" y="264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-133350" y="3255504"/>
            <a:ext cx="6212838" cy="288733"/>
            <a:chOff x="0" y="0"/>
            <a:chExt cx="1636303" cy="760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38022" y="0"/>
                  </a:moveTo>
                  <a:lnTo>
                    <a:pt x="1598281" y="0"/>
                  </a:lnTo>
                  <a:cubicBezTo>
                    <a:pt x="1608365" y="0"/>
                    <a:pt x="1618036" y="4006"/>
                    <a:pt x="1625166" y="11137"/>
                  </a:cubicBezTo>
                  <a:cubicBezTo>
                    <a:pt x="1632297" y="18267"/>
                    <a:pt x="1636303" y="27938"/>
                    <a:pt x="1636303" y="38022"/>
                  </a:cubicBezTo>
                  <a:lnTo>
                    <a:pt x="1636303" y="38022"/>
                  </a:lnTo>
                  <a:cubicBezTo>
                    <a:pt x="1636303" y="48107"/>
                    <a:pt x="1632297" y="57778"/>
                    <a:pt x="1625166" y="64908"/>
                  </a:cubicBezTo>
                  <a:cubicBezTo>
                    <a:pt x="1618036" y="72039"/>
                    <a:pt x="1608365" y="76045"/>
                    <a:pt x="1598281" y="76045"/>
                  </a:cubicBezTo>
                  <a:lnTo>
                    <a:pt x="38022" y="76045"/>
                  </a:lnTo>
                  <a:cubicBezTo>
                    <a:pt x="27938" y="76045"/>
                    <a:pt x="18267" y="72039"/>
                    <a:pt x="11137" y="64908"/>
                  </a:cubicBezTo>
                  <a:cubicBezTo>
                    <a:pt x="4006" y="57778"/>
                    <a:pt x="0" y="48107"/>
                    <a:pt x="0" y="38022"/>
                  </a:cubicBezTo>
                  <a:lnTo>
                    <a:pt x="0" y="38022"/>
                  </a:lnTo>
                  <a:cubicBezTo>
                    <a:pt x="0" y="27938"/>
                    <a:pt x="4006" y="18267"/>
                    <a:pt x="11137" y="11137"/>
                  </a:cubicBezTo>
                  <a:cubicBezTo>
                    <a:pt x="18267" y="4006"/>
                    <a:pt x="27938" y="0"/>
                    <a:pt x="38022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206653"/>
            <a:ext cx="8662220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 dirty="0">
                <a:solidFill>
                  <a:srgbClr val="FFFFFF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Key Criteria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0800" y="2150708"/>
            <a:ext cx="715130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Is Expected Of You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951871"/>
            <a:ext cx="1839764" cy="1839764"/>
            <a:chOff x="0" y="0"/>
            <a:chExt cx="2453019" cy="24530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53019" cy="2453019"/>
            </a:xfrm>
            <a:custGeom>
              <a:avLst/>
              <a:gdLst/>
              <a:ahLst/>
              <a:cxnLst/>
              <a:rect l="l" t="t" r="r" b="b"/>
              <a:pathLst>
                <a:path w="2453019" h="2453019">
                  <a:moveTo>
                    <a:pt x="0" y="0"/>
                  </a:moveTo>
                  <a:lnTo>
                    <a:pt x="2453019" y="0"/>
                  </a:lnTo>
                  <a:lnTo>
                    <a:pt x="2453019" y="2453019"/>
                  </a:lnTo>
                  <a:lnTo>
                    <a:pt x="0" y="2453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6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18687" y="218687"/>
              <a:ext cx="2015645" cy="2015645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84851" y="84851"/>
                <a:ext cx="643098" cy="643098"/>
              </a:xfrm>
              <a:custGeom>
                <a:avLst/>
                <a:gdLst/>
                <a:ahLst/>
                <a:cxnLst/>
                <a:rect l="l" t="t" r="r" b="b"/>
                <a:pathLst>
                  <a:path w="643098" h="643098">
                    <a:moveTo>
                      <a:pt x="466399" y="59999"/>
                    </a:moveTo>
                    <a:lnTo>
                      <a:pt x="583099" y="176699"/>
                    </a:lnTo>
                    <a:cubicBezTo>
                      <a:pt x="621516" y="215116"/>
                      <a:pt x="643098" y="267220"/>
                      <a:pt x="643098" y="321549"/>
                    </a:cubicBezTo>
                    <a:cubicBezTo>
                      <a:pt x="643098" y="375878"/>
                      <a:pt x="621516" y="427982"/>
                      <a:pt x="583099" y="466399"/>
                    </a:cubicBezTo>
                    <a:lnTo>
                      <a:pt x="466399" y="583099"/>
                    </a:lnTo>
                    <a:cubicBezTo>
                      <a:pt x="427982" y="621516"/>
                      <a:pt x="375878" y="643098"/>
                      <a:pt x="321549" y="643098"/>
                    </a:cubicBezTo>
                    <a:cubicBezTo>
                      <a:pt x="267220" y="643098"/>
                      <a:pt x="215116" y="621516"/>
                      <a:pt x="176699" y="583099"/>
                    </a:cubicBezTo>
                    <a:lnTo>
                      <a:pt x="59999" y="466399"/>
                    </a:lnTo>
                    <a:cubicBezTo>
                      <a:pt x="21582" y="427982"/>
                      <a:pt x="0" y="375878"/>
                      <a:pt x="0" y="321549"/>
                    </a:cubicBezTo>
                    <a:cubicBezTo>
                      <a:pt x="0" y="267220"/>
                      <a:pt x="21582" y="215116"/>
                      <a:pt x="59999" y="176699"/>
                    </a:cubicBezTo>
                    <a:lnTo>
                      <a:pt x="176699" y="59999"/>
                    </a:lnTo>
                    <a:cubicBezTo>
                      <a:pt x="215116" y="21582"/>
                      <a:pt x="267220" y="0"/>
                      <a:pt x="321549" y="0"/>
                    </a:cubicBezTo>
                    <a:cubicBezTo>
                      <a:pt x="375878" y="0"/>
                      <a:pt x="427982" y="21582"/>
                      <a:pt x="466399" y="59999"/>
                    </a:cubicBezTo>
                    <a:close/>
                  </a:path>
                </a:pathLst>
              </a:custGeom>
              <a:solidFill>
                <a:srgbClr val="F966A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39700" y="63500"/>
                <a:ext cx="533400" cy="609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890343" y="801459"/>
              <a:ext cx="811845" cy="850100"/>
            </a:xfrm>
            <a:custGeom>
              <a:avLst/>
              <a:gdLst/>
              <a:ahLst/>
              <a:cxnLst/>
              <a:rect l="l" t="t" r="r" b="b"/>
              <a:pathLst>
                <a:path w="811845" h="850100">
                  <a:moveTo>
                    <a:pt x="0" y="0"/>
                  </a:moveTo>
                  <a:lnTo>
                    <a:pt x="811846" y="0"/>
                  </a:lnTo>
                  <a:lnTo>
                    <a:pt x="811846" y="850100"/>
                  </a:lnTo>
                  <a:lnTo>
                    <a:pt x="0" y="850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7774" y="8371602"/>
            <a:ext cx="1839764" cy="1839764"/>
            <a:chOff x="0" y="0"/>
            <a:chExt cx="2453019" cy="24530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453019" cy="2453019"/>
            </a:xfrm>
            <a:custGeom>
              <a:avLst/>
              <a:gdLst/>
              <a:ahLst/>
              <a:cxnLst/>
              <a:rect l="l" t="t" r="r" b="b"/>
              <a:pathLst>
                <a:path w="2453019" h="2453019">
                  <a:moveTo>
                    <a:pt x="0" y="0"/>
                  </a:moveTo>
                  <a:lnTo>
                    <a:pt x="2453019" y="0"/>
                  </a:lnTo>
                  <a:lnTo>
                    <a:pt x="2453019" y="2453019"/>
                  </a:lnTo>
                  <a:lnTo>
                    <a:pt x="0" y="2453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6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218687" y="218687"/>
              <a:ext cx="2015645" cy="2015645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84851" y="84851"/>
                <a:ext cx="643098" cy="643098"/>
              </a:xfrm>
              <a:custGeom>
                <a:avLst/>
                <a:gdLst/>
                <a:ahLst/>
                <a:cxnLst/>
                <a:rect l="l" t="t" r="r" b="b"/>
                <a:pathLst>
                  <a:path w="643098" h="643098">
                    <a:moveTo>
                      <a:pt x="466399" y="59999"/>
                    </a:moveTo>
                    <a:lnTo>
                      <a:pt x="583099" y="176699"/>
                    </a:lnTo>
                    <a:cubicBezTo>
                      <a:pt x="621516" y="215116"/>
                      <a:pt x="643098" y="267220"/>
                      <a:pt x="643098" y="321549"/>
                    </a:cubicBezTo>
                    <a:cubicBezTo>
                      <a:pt x="643098" y="375878"/>
                      <a:pt x="621516" y="427982"/>
                      <a:pt x="583099" y="466399"/>
                    </a:cubicBezTo>
                    <a:lnTo>
                      <a:pt x="466399" y="583099"/>
                    </a:lnTo>
                    <a:cubicBezTo>
                      <a:pt x="427982" y="621516"/>
                      <a:pt x="375878" y="643098"/>
                      <a:pt x="321549" y="643098"/>
                    </a:cubicBezTo>
                    <a:cubicBezTo>
                      <a:pt x="267220" y="643098"/>
                      <a:pt x="215116" y="621516"/>
                      <a:pt x="176699" y="583099"/>
                    </a:cubicBezTo>
                    <a:lnTo>
                      <a:pt x="59999" y="466399"/>
                    </a:lnTo>
                    <a:cubicBezTo>
                      <a:pt x="21582" y="427982"/>
                      <a:pt x="0" y="375878"/>
                      <a:pt x="0" y="321549"/>
                    </a:cubicBezTo>
                    <a:cubicBezTo>
                      <a:pt x="0" y="267220"/>
                      <a:pt x="21582" y="215116"/>
                      <a:pt x="59999" y="176699"/>
                    </a:cubicBezTo>
                    <a:lnTo>
                      <a:pt x="176699" y="59999"/>
                    </a:lnTo>
                    <a:cubicBezTo>
                      <a:pt x="215116" y="21582"/>
                      <a:pt x="267220" y="0"/>
                      <a:pt x="321549" y="0"/>
                    </a:cubicBezTo>
                    <a:cubicBezTo>
                      <a:pt x="375878" y="0"/>
                      <a:pt x="427982" y="21582"/>
                      <a:pt x="466399" y="59999"/>
                    </a:cubicBezTo>
                    <a:close/>
                  </a:path>
                </a:pathLst>
              </a:custGeom>
              <a:solidFill>
                <a:srgbClr val="F966A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39700" y="63500"/>
                <a:ext cx="533400" cy="609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894531" y="831514"/>
              <a:ext cx="663957" cy="890674"/>
            </a:xfrm>
            <a:custGeom>
              <a:avLst/>
              <a:gdLst/>
              <a:ahLst/>
              <a:cxnLst/>
              <a:rect l="l" t="t" r="r" b="b"/>
              <a:pathLst>
                <a:path w="663957" h="890674">
                  <a:moveTo>
                    <a:pt x="0" y="0"/>
                  </a:moveTo>
                  <a:lnTo>
                    <a:pt x="663957" y="0"/>
                  </a:lnTo>
                  <a:lnTo>
                    <a:pt x="663957" y="890674"/>
                  </a:lnTo>
                  <a:lnTo>
                    <a:pt x="0" y="890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07774" y="6160363"/>
            <a:ext cx="1839764" cy="1839764"/>
            <a:chOff x="0" y="0"/>
            <a:chExt cx="2453019" cy="24530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453019" cy="2453019"/>
            </a:xfrm>
            <a:custGeom>
              <a:avLst/>
              <a:gdLst/>
              <a:ahLst/>
              <a:cxnLst/>
              <a:rect l="l" t="t" r="r" b="b"/>
              <a:pathLst>
                <a:path w="2453019" h="2453019">
                  <a:moveTo>
                    <a:pt x="0" y="0"/>
                  </a:moveTo>
                  <a:lnTo>
                    <a:pt x="2453019" y="0"/>
                  </a:lnTo>
                  <a:lnTo>
                    <a:pt x="2453019" y="2453019"/>
                  </a:lnTo>
                  <a:lnTo>
                    <a:pt x="0" y="2453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6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218687" y="218687"/>
              <a:ext cx="2015645" cy="2015645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84851" y="84851"/>
                <a:ext cx="643098" cy="643098"/>
              </a:xfrm>
              <a:custGeom>
                <a:avLst/>
                <a:gdLst/>
                <a:ahLst/>
                <a:cxnLst/>
                <a:rect l="l" t="t" r="r" b="b"/>
                <a:pathLst>
                  <a:path w="643098" h="643098">
                    <a:moveTo>
                      <a:pt x="466399" y="59999"/>
                    </a:moveTo>
                    <a:lnTo>
                      <a:pt x="583099" y="176699"/>
                    </a:lnTo>
                    <a:cubicBezTo>
                      <a:pt x="621516" y="215116"/>
                      <a:pt x="643098" y="267220"/>
                      <a:pt x="643098" y="321549"/>
                    </a:cubicBezTo>
                    <a:cubicBezTo>
                      <a:pt x="643098" y="375878"/>
                      <a:pt x="621516" y="427982"/>
                      <a:pt x="583099" y="466399"/>
                    </a:cubicBezTo>
                    <a:lnTo>
                      <a:pt x="466399" y="583099"/>
                    </a:lnTo>
                    <a:cubicBezTo>
                      <a:pt x="427982" y="621516"/>
                      <a:pt x="375878" y="643098"/>
                      <a:pt x="321549" y="643098"/>
                    </a:cubicBezTo>
                    <a:cubicBezTo>
                      <a:pt x="267220" y="643098"/>
                      <a:pt x="215116" y="621516"/>
                      <a:pt x="176699" y="583099"/>
                    </a:cubicBezTo>
                    <a:lnTo>
                      <a:pt x="59999" y="466399"/>
                    </a:lnTo>
                    <a:cubicBezTo>
                      <a:pt x="21582" y="427982"/>
                      <a:pt x="0" y="375878"/>
                      <a:pt x="0" y="321549"/>
                    </a:cubicBezTo>
                    <a:cubicBezTo>
                      <a:pt x="0" y="267220"/>
                      <a:pt x="21582" y="215116"/>
                      <a:pt x="59999" y="176699"/>
                    </a:cubicBezTo>
                    <a:lnTo>
                      <a:pt x="176699" y="59999"/>
                    </a:lnTo>
                    <a:cubicBezTo>
                      <a:pt x="215116" y="21582"/>
                      <a:pt x="267220" y="0"/>
                      <a:pt x="321549" y="0"/>
                    </a:cubicBezTo>
                    <a:cubicBezTo>
                      <a:pt x="375878" y="0"/>
                      <a:pt x="427982" y="21582"/>
                      <a:pt x="466399" y="59999"/>
                    </a:cubicBezTo>
                    <a:close/>
                  </a:path>
                </a:pathLst>
              </a:custGeom>
              <a:solidFill>
                <a:srgbClr val="F966A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39700" y="63500"/>
                <a:ext cx="533400" cy="609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750511" y="929259"/>
              <a:ext cx="1025060" cy="643225"/>
            </a:xfrm>
            <a:custGeom>
              <a:avLst/>
              <a:gdLst/>
              <a:ahLst/>
              <a:cxnLst/>
              <a:rect l="l" t="t" r="r" b="b"/>
              <a:pathLst>
                <a:path w="1025060" h="643225">
                  <a:moveTo>
                    <a:pt x="0" y="0"/>
                  </a:moveTo>
                  <a:lnTo>
                    <a:pt x="1025060" y="0"/>
                  </a:lnTo>
                  <a:lnTo>
                    <a:pt x="1025060" y="643225"/>
                  </a:lnTo>
                  <a:lnTo>
                    <a:pt x="0" y="643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202196" y="4191936"/>
            <a:ext cx="5965489" cy="2009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Take early personal responsibility, show initiative, be able to challenge managers and peers, putting forward their own ideas and suggestions and identify, lead and manage small projects for business improvements.</a:t>
            </a:r>
          </a:p>
          <a:p>
            <a:pPr marL="0" lvl="0" indent="0" algn="l">
              <a:lnSpc>
                <a:spcPts val="2645"/>
              </a:lnSpc>
              <a:spcBef>
                <a:spcPct val="0"/>
              </a:spcBef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202196" y="8868709"/>
            <a:ext cx="5941804" cy="100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Be able to arrange logistics including for meetings and events.</a:t>
            </a:r>
          </a:p>
          <a:p>
            <a:pPr marL="0" lvl="0" indent="0" algn="l">
              <a:lnSpc>
                <a:spcPts val="2645"/>
              </a:lnSpc>
              <a:spcBef>
                <a:spcPct val="0"/>
              </a:spcBef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202196" y="6657470"/>
            <a:ext cx="5965489" cy="134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Take responsibility, identify, lead and manage a substantial improvement project for the business, of between 21 – 35 hours.</a:t>
            </a:r>
          </a:p>
          <a:p>
            <a:pPr marL="0" lvl="0" indent="0" algn="l">
              <a:lnSpc>
                <a:spcPts val="2645"/>
              </a:lnSpc>
              <a:spcBef>
                <a:spcPct val="0"/>
              </a:spcBef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10297609" y="3951871"/>
            <a:ext cx="1839764" cy="1839764"/>
            <a:chOff x="0" y="0"/>
            <a:chExt cx="2453019" cy="245301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453019" cy="2453019"/>
            </a:xfrm>
            <a:custGeom>
              <a:avLst/>
              <a:gdLst/>
              <a:ahLst/>
              <a:cxnLst/>
              <a:rect l="l" t="t" r="r" b="b"/>
              <a:pathLst>
                <a:path w="2453019" h="2453019">
                  <a:moveTo>
                    <a:pt x="0" y="0"/>
                  </a:moveTo>
                  <a:lnTo>
                    <a:pt x="2453019" y="0"/>
                  </a:lnTo>
                  <a:lnTo>
                    <a:pt x="2453019" y="2453019"/>
                  </a:lnTo>
                  <a:lnTo>
                    <a:pt x="0" y="2453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6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218687" y="218687"/>
              <a:ext cx="2015645" cy="2015645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84851" y="84851"/>
                <a:ext cx="643098" cy="643098"/>
              </a:xfrm>
              <a:custGeom>
                <a:avLst/>
                <a:gdLst/>
                <a:ahLst/>
                <a:cxnLst/>
                <a:rect l="l" t="t" r="r" b="b"/>
                <a:pathLst>
                  <a:path w="643098" h="643098">
                    <a:moveTo>
                      <a:pt x="466399" y="59999"/>
                    </a:moveTo>
                    <a:lnTo>
                      <a:pt x="583099" y="176699"/>
                    </a:lnTo>
                    <a:cubicBezTo>
                      <a:pt x="621516" y="215116"/>
                      <a:pt x="643098" y="267220"/>
                      <a:pt x="643098" y="321549"/>
                    </a:cubicBezTo>
                    <a:cubicBezTo>
                      <a:pt x="643098" y="375878"/>
                      <a:pt x="621516" y="427982"/>
                      <a:pt x="583099" y="466399"/>
                    </a:cubicBezTo>
                    <a:lnTo>
                      <a:pt x="466399" y="583099"/>
                    </a:lnTo>
                    <a:cubicBezTo>
                      <a:pt x="427982" y="621516"/>
                      <a:pt x="375878" y="643098"/>
                      <a:pt x="321549" y="643098"/>
                    </a:cubicBezTo>
                    <a:cubicBezTo>
                      <a:pt x="267220" y="643098"/>
                      <a:pt x="215116" y="621516"/>
                      <a:pt x="176699" y="583099"/>
                    </a:cubicBezTo>
                    <a:lnTo>
                      <a:pt x="59999" y="466399"/>
                    </a:lnTo>
                    <a:cubicBezTo>
                      <a:pt x="21582" y="427982"/>
                      <a:pt x="0" y="375878"/>
                      <a:pt x="0" y="321549"/>
                    </a:cubicBezTo>
                    <a:cubicBezTo>
                      <a:pt x="0" y="267220"/>
                      <a:pt x="21582" y="215116"/>
                      <a:pt x="59999" y="176699"/>
                    </a:cubicBezTo>
                    <a:lnTo>
                      <a:pt x="176699" y="59999"/>
                    </a:lnTo>
                    <a:cubicBezTo>
                      <a:pt x="215116" y="21582"/>
                      <a:pt x="267220" y="0"/>
                      <a:pt x="321549" y="0"/>
                    </a:cubicBezTo>
                    <a:cubicBezTo>
                      <a:pt x="375878" y="0"/>
                      <a:pt x="427982" y="21582"/>
                      <a:pt x="466399" y="59999"/>
                    </a:cubicBezTo>
                    <a:close/>
                  </a:path>
                </a:pathLst>
              </a:custGeom>
              <a:solidFill>
                <a:srgbClr val="F966A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39700" y="63500"/>
                <a:ext cx="533400" cy="609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750511" y="929259"/>
              <a:ext cx="1025060" cy="643225"/>
            </a:xfrm>
            <a:custGeom>
              <a:avLst/>
              <a:gdLst/>
              <a:ahLst/>
              <a:cxnLst/>
              <a:rect l="l" t="t" r="r" b="b"/>
              <a:pathLst>
                <a:path w="1025060" h="643225">
                  <a:moveTo>
                    <a:pt x="0" y="0"/>
                  </a:moveTo>
                  <a:lnTo>
                    <a:pt x="1025060" y="0"/>
                  </a:lnTo>
                  <a:lnTo>
                    <a:pt x="1025060" y="643225"/>
                  </a:lnTo>
                  <a:lnTo>
                    <a:pt x="0" y="643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297609" y="6201343"/>
            <a:ext cx="1839764" cy="1839764"/>
            <a:chOff x="0" y="0"/>
            <a:chExt cx="2453019" cy="245301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453019" cy="2453019"/>
            </a:xfrm>
            <a:custGeom>
              <a:avLst/>
              <a:gdLst/>
              <a:ahLst/>
              <a:cxnLst/>
              <a:rect l="l" t="t" r="r" b="b"/>
              <a:pathLst>
                <a:path w="2453019" h="2453019">
                  <a:moveTo>
                    <a:pt x="0" y="0"/>
                  </a:moveTo>
                  <a:lnTo>
                    <a:pt x="2453019" y="0"/>
                  </a:lnTo>
                  <a:lnTo>
                    <a:pt x="2453019" y="2453019"/>
                  </a:lnTo>
                  <a:lnTo>
                    <a:pt x="0" y="2453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6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218687" y="218687"/>
              <a:ext cx="2015645" cy="2015645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84851" y="84851"/>
                <a:ext cx="643098" cy="643098"/>
              </a:xfrm>
              <a:custGeom>
                <a:avLst/>
                <a:gdLst/>
                <a:ahLst/>
                <a:cxnLst/>
                <a:rect l="l" t="t" r="r" b="b"/>
                <a:pathLst>
                  <a:path w="643098" h="643098">
                    <a:moveTo>
                      <a:pt x="466399" y="59999"/>
                    </a:moveTo>
                    <a:lnTo>
                      <a:pt x="583099" y="176699"/>
                    </a:lnTo>
                    <a:cubicBezTo>
                      <a:pt x="621516" y="215116"/>
                      <a:pt x="643098" y="267220"/>
                      <a:pt x="643098" y="321549"/>
                    </a:cubicBezTo>
                    <a:cubicBezTo>
                      <a:pt x="643098" y="375878"/>
                      <a:pt x="621516" y="427982"/>
                      <a:pt x="583099" y="466399"/>
                    </a:cubicBezTo>
                    <a:lnTo>
                      <a:pt x="466399" y="583099"/>
                    </a:lnTo>
                    <a:cubicBezTo>
                      <a:pt x="427982" y="621516"/>
                      <a:pt x="375878" y="643098"/>
                      <a:pt x="321549" y="643098"/>
                    </a:cubicBezTo>
                    <a:cubicBezTo>
                      <a:pt x="267220" y="643098"/>
                      <a:pt x="215116" y="621516"/>
                      <a:pt x="176699" y="583099"/>
                    </a:cubicBezTo>
                    <a:lnTo>
                      <a:pt x="59999" y="466399"/>
                    </a:lnTo>
                    <a:cubicBezTo>
                      <a:pt x="21582" y="427982"/>
                      <a:pt x="0" y="375878"/>
                      <a:pt x="0" y="321549"/>
                    </a:cubicBezTo>
                    <a:cubicBezTo>
                      <a:pt x="0" y="267220"/>
                      <a:pt x="21582" y="215116"/>
                      <a:pt x="59999" y="176699"/>
                    </a:cubicBezTo>
                    <a:lnTo>
                      <a:pt x="176699" y="59999"/>
                    </a:lnTo>
                    <a:cubicBezTo>
                      <a:pt x="215116" y="21582"/>
                      <a:pt x="267220" y="0"/>
                      <a:pt x="321549" y="0"/>
                    </a:cubicBezTo>
                    <a:cubicBezTo>
                      <a:pt x="375878" y="0"/>
                      <a:pt x="427982" y="21582"/>
                      <a:pt x="466399" y="59999"/>
                    </a:cubicBezTo>
                    <a:close/>
                  </a:path>
                </a:pathLst>
              </a:custGeom>
              <a:solidFill>
                <a:srgbClr val="F966A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39700" y="63500"/>
                <a:ext cx="533400" cy="609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750511" y="929259"/>
              <a:ext cx="1025060" cy="643225"/>
            </a:xfrm>
            <a:custGeom>
              <a:avLst/>
              <a:gdLst/>
              <a:ahLst/>
              <a:cxnLst/>
              <a:rect l="l" t="t" r="r" b="b"/>
              <a:pathLst>
                <a:path w="1025060" h="643225">
                  <a:moveTo>
                    <a:pt x="0" y="0"/>
                  </a:moveTo>
                  <a:lnTo>
                    <a:pt x="1025060" y="0"/>
                  </a:lnTo>
                  <a:lnTo>
                    <a:pt x="1025060" y="643225"/>
                  </a:lnTo>
                  <a:lnTo>
                    <a:pt x="0" y="643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297609" y="8338418"/>
            <a:ext cx="1839764" cy="1839764"/>
            <a:chOff x="0" y="0"/>
            <a:chExt cx="2453019" cy="245301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453019" cy="2453019"/>
            </a:xfrm>
            <a:custGeom>
              <a:avLst/>
              <a:gdLst/>
              <a:ahLst/>
              <a:cxnLst/>
              <a:rect l="l" t="t" r="r" b="b"/>
              <a:pathLst>
                <a:path w="2453019" h="2453019">
                  <a:moveTo>
                    <a:pt x="0" y="0"/>
                  </a:moveTo>
                  <a:lnTo>
                    <a:pt x="2453019" y="0"/>
                  </a:lnTo>
                  <a:lnTo>
                    <a:pt x="2453019" y="2453019"/>
                  </a:lnTo>
                  <a:lnTo>
                    <a:pt x="0" y="2453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6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218687" y="218687"/>
              <a:ext cx="2015645" cy="2015645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84851" y="84851"/>
                <a:ext cx="643098" cy="643098"/>
              </a:xfrm>
              <a:custGeom>
                <a:avLst/>
                <a:gdLst/>
                <a:ahLst/>
                <a:cxnLst/>
                <a:rect l="l" t="t" r="r" b="b"/>
                <a:pathLst>
                  <a:path w="643098" h="643098">
                    <a:moveTo>
                      <a:pt x="466399" y="59999"/>
                    </a:moveTo>
                    <a:lnTo>
                      <a:pt x="583099" y="176699"/>
                    </a:lnTo>
                    <a:cubicBezTo>
                      <a:pt x="621516" y="215116"/>
                      <a:pt x="643098" y="267220"/>
                      <a:pt x="643098" y="321549"/>
                    </a:cubicBezTo>
                    <a:cubicBezTo>
                      <a:pt x="643098" y="375878"/>
                      <a:pt x="621516" y="427982"/>
                      <a:pt x="583099" y="466399"/>
                    </a:cubicBezTo>
                    <a:lnTo>
                      <a:pt x="466399" y="583099"/>
                    </a:lnTo>
                    <a:cubicBezTo>
                      <a:pt x="427982" y="621516"/>
                      <a:pt x="375878" y="643098"/>
                      <a:pt x="321549" y="643098"/>
                    </a:cubicBezTo>
                    <a:cubicBezTo>
                      <a:pt x="267220" y="643098"/>
                      <a:pt x="215116" y="621516"/>
                      <a:pt x="176699" y="583099"/>
                    </a:cubicBezTo>
                    <a:lnTo>
                      <a:pt x="59999" y="466399"/>
                    </a:lnTo>
                    <a:cubicBezTo>
                      <a:pt x="21582" y="427982"/>
                      <a:pt x="0" y="375878"/>
                      <a:pt x="0" y="321549"/>
                    </a:cubicBezTo>
                    <a:cubicBezTo>
                      <a:pt x="0" y="267220"/>
                      <a:pt x="21582" y="215116"/>
                      <a:pt x="59999" y="176699"/>
                    </a:cubicBezTo>
                    <a:lnTo>
                      <a:pt x="176699" y="59999"/>
                    </a:lnTo>
                    <a:cubicBezTo>
                      <a:pt x="215116" y="21582"/>
                      <a:pt x="267220" y="0"/>
                      <a:pt x="321549" y="0"/>
                    </a:cubicBezTo>
                    <a:cubicBezTo>
                      <a:pt x="375878" y="0"/>
                      <a:pt x="427982" y="21582"/>
                      <a:pt x="466399" y="59999"/>
                    </a:cubicBezTo>
                    <a:close/>
                  </a:path>
                </a:pathLst>
              </a:custGeom>
              <a:solidFill>
                <a:srgbClr val="F966A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39700" y="63500"/>
                <a:ext cx="533400" cy="609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750511" y="929259"/>
              <a:ext cx="1025060" cy="643225"/>
            </a:xfrm>
            <a:custGeom>
              <a:avLst/>
              <a:gdLst/>
              <a:ahLst/>
              <a:cxnLst/>
              <a:rect l="l" t="t" r="r" b="b"/>
              <a:pathLst>
                <a:path w="1025060" h="643225">
                  <a:moveTo>
                    <a:pt x="0" y="0"/>
                  </a:moveTo>
                  <a:lnTo>
                    <a:pt x="1025060" y="0"/>
                  </a:lnTo>
                  <a:lnTo>
                    <a:pt x="1025060" y="643225"/>
                  </a:lnTo>
                  <a:lnTo>
                    <a:pt x="0" y="643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2322511" y="4191936"/>
            <a:ext cx="5965489" cy="134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Support, others and give feedback on work completed. To be able to coach other staff and gain their positive feedback.</a:t>
            </a:r>
          </a:p>
          <a:p>
            <a:pPr marL="0" lvl="0" indent="0" algn="l">
              <a:lnSpc>
                <a:spcPts val="2645"/>
              </a:lnSpc>
              <a:spcBef>
                <a:spcPct val="0"/>
              </a:spcBef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2322511" y="6657470"/>
            <a:ext cx="5965489" cy="100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Achieve a good standard of written work, to complete all the reports required. </a:t>
            </a:r>
          </a:p>
          <a:p>
            <a:pPr marL="0" lvl="0" indent="0" algn="l">
              <a:lnSpc>
                <a:spcPts val="2645"/>
              </a:lnSpc>
              <a:spcBef>
                <a:spcPct val="0"/>
              </a:spcBef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2322511" y="8702021"/>
            <a:ext cx="5965489" cy="134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Achieve a good range of IT skills including involvement of social media to create the evidence required.</a:t>
            </a:r>
          </a:p>
          <a:p>
            <a:pPr marL="0" lvl="0" indent="0" algn="l">
              <a:lnSpc>
                <a:spcPts val="2645"/>
              </a:lnSpc>
              <a:spcBef>
                <a:spcPct val="0"/>
              </a:spcBef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88447" y="-2980816"/>
            <a:ext cx="25849622" cy="13744809"/>
            <a:chOff x="0" y="0"/>
            <a:chExt cx="3116547" cy="1657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6547" cy="1657136"/>
            </a:xfrm>
            <a:custGeom>
              <a:avLst/>
              <a:gdLst/>
              <a:ahLst/>
              <a:cxnLst/>
              <a:rect l="l" t="t" r="r" b="b"/>
              <a:pathLst>
                <a:path w="3116547" h="1657136">
                  <a:moveTo>
                    <a:pt x="1558273" y="0"/>
                  </a:moveTo>
                  <a:cubicBezTo>
                    <a:pt x="697663" y="0"/>
                    <a:pt x="0" y="370963"/>
                    <a:pt x="0" y="828568"/>
                  </a:cubicBezTo>
                  <a:cubicBezTo>
                    <a:pt x="0" y="1286173"/>
                    <a:pt x="697663" y="1657136"/>
                    <a:pt x="1558273" y="1657136"/>
                  </a:cubicBezTo>
                  <a:cubicBezTo>
                    <a:pt x="2418884" y="1657136"/>
                    <a:pt x="3116547" y="1286173"/>
                    <a:pt x="3116547" y="828568"/>
                  </a:cubicBezTo>
                  <a:cubicBezTo>
                    <a:pt x="3116547" y="370963"/>
                    <a:pt x="2418884" y="0"/>
                    <a:pt x="1558273" y="0"/>
                  </a:cubicBezTo>
                  <a:close/>
                </a:path>
              </a:pathLst>
            </a:custGeom>
            <a:solidFill>
              <a:srgbClr val="00A2E1">
                <a:alpha val="11765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92176" y="145831"/>
              <a:ext cx="2532194" cy="1355948"/>
            </a:xfrm>
            <a:prstGeom prst="rect">
              <a:avLst/>
            </a:prstGeom>
          </p:spPr>
          <p:txBody>
            <a:bodyPr lIns="14049" tIns="14049" rIns="14049" bIns="14049" rtlCol="0" anchor="ctr"/>
            <a:lstStyle/>
            <a:p>
              <a:pPr algn="ctr">
                <a:lnSpc>
                  <a:spcPts val="7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754505"/>
            <a:chOff x="0" y="0"/>
            <a:chExt cx="4816593" cy="462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62092"/>
            </a:xfrm>
            <a:custGeom>
              <a:avLst/>
              <a:gdLst/>
              <a:ahLst/>
              <a:cxnLst/>
              <a:rect l="l" t="t" r="r" b="b"/>
              <a:pathLst>
                <a:path w="4816592" h="462092">
                  <a:moveTo>
                    <a:pt x="0" y="0"/>
                  </a:moveTo>
                  <a:lnTo>
                    <a:pt x="4816592" y="0"/>
                  </a:lnTo>
                  <a:lnTo>
                    <a:pt x="4816592" y="462092"/>
                  </a:lnTo>
                  <a:lnTo>
                    <a:pt x="0" y="462092"/>
                  </a:lnTo>
                  <a:close/>
                </a:path>
              </a:pathLst>
            </a:custGeom>
            <a:solidFill>
              <a:srgbClr val="F966A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500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371475"/>
            <a:ext cx="8172905" cy="829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LEARNING METHODS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043428" y="2305316"/>
            <a:ext cx="1376310" cy="137631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2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33467" y="2305316"/>
            <a:ext cx="1376310" cy="137631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2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3431428" y="3270218"/>
            <a:ext cx="2600311" cy="2861190"/>
            <a:chOff x="0" y="0"/>
            <a:chExt cx="635000" cy="6987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" cy="696478"/>
            </a:xfrm>
            <a:custGeom>
              <a:avLst/>
              <a:gdLst/>
              <a:ahLst/>
              <a:cxnLst/>
              <a:rect l="l" t="t" r="r" b="b"/>
              <a:pathLst>
                <a:path w="635000" h="696478">
                  <a:moveTo>
                    <a:pt x="635000" y="18608"/>
                  </a:moveTo>
                  <a:lnTo>
                    <a:pt x="635000" y="565799"/>
                  </a:lnTo>
                  <a:cubicBezTo>
                    <a:pt x="635000" y="576963"/>
                    <a:pt x="627996" y="586928"/>
                    <a:pt x="617492" y="590710"/>
                  </a:cubicBezTo>
                  <a:lnTo>
                    <a:pt x="335008" y="692404"/>
                  </a:lnTo>
                  <a:cubicBezTo>
                    <a:pt x="323692" y="696478"/>
                    <a:pt x="311308" y="696478"/>
                    <a:pt x="299992" y="692404"/>
                  </a:cubicBezTo>
                  <a:lnTo>
                    <a:pt x="17508" y="590710"/>
                  </a:lnTo>
                  <a:cubicBezTo>
                    <a:pt x="7004" y="586928"/>
                    <a:pt x="0" y="576963"/>
                    <a:pt x="0" y="565799"/>
                  </a:cubicBezTo>
                  <a:lnTo>
                    <a:pt x="0" y="18608"/>
                  </a:lnTo>
                  <a:cubicBezTo>
                    <a:pt x="0" y="8331"/>
                    <a:pt x="8331" y="0"/>
                    <a:pt x="18608" y="0"/>
                  </a:cubicBezTo>
                  <a:lnTo>
                    <a:pt x="616392" y="0"/>
                  </a:lnTo>
                  <a:cubicBezTo>
                    <a:pt x="626669" y="0"/>
                    <a:pt x="635000" y="8331"/>
                    <a:pt x="635000" y="1860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A2E1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635000" cy="641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6221467" y="3270218"/>
            <a:ext cx="2600311" cy="2861190"/>
            <a:chOff x="0" y="0"/>
            <a:chExt cx="635000" cy="6987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" cy="696478"/>
            </a:xfrm>
            <a:custGeom>
              <a:avLst/>
              <a:gdLst/>
              <a:ahLst/>
              <a:cxnLst/>
              <a:rect l="l" t="t" r="r" b="b"/>
              <a:pathLst>
                <a:path w="635000" h="696478">
                  <a:moveTo>
                    <a:pt x="635000" y="18608"/>
                  </a:moveTo>
                  <a:lnTo>
                    <a:pt x="635000" y="565799"/>
                  </a:lnTo>
                  <a:cubicBezTo>
                    <a:pt x="635000" y="576963"/>
                    <a:pt x="627996" y="586928"/>
                    <a:pt x="617492" y="590710"/>
                  </a:cubicBezTo>
                  <a:lnTo>
                    <a:pt x="335008" y="692404"/>
                  </a:lnTo>
                  <a:cubicBezTo>
                    <a:pt x="323692" y="696478"/>
                    <a:pt x="311308" y="696478"/>
                    <a:pt x="299992" y="692404"/>
                  </a:cubicBezTo>
                  <a:lnTo>
                    <a:pt x="17508" y="590710"/>
                  </a:lnTo>
                  <a:cubicBezTo>
                    <a:pt x="7004" y="586928"/>
                    <a:pt x="0" y="576963"/>
                    <a:pt x="0" y="565799"/>
                  </a:cubicBezTo>
                  <a:lnTo>
                    <a:pt x="0" y="18608"/>
                  </a:lnTo>
                  <a:cubicBezTo>
                    <a:pt x="0" y="8331"/>
                    <a:pt x="8331" y="0"/>
                    <a:pt x="18608" y="0"/>
                  </a:cubicBezTo>
                  <a:lnTo>
                    <a:pt x="616392" y="0"/>
                  </a:lnTo>
                  <a:cubicBezTo>
                    <a:pt x="626669" y="0"/>
                    <a:pt x="635000" y="8331"/>
                    <a:pt x="635000" y="1860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A2E1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635000" cy="641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212181" y="2474069"/>
            <a:ext cx="1038806" cy="103880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002219" y="2474069"/>
            <a:ext cx="1038806" cy="1038806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315727" y="3540196"/>
            <a:ext cx="831713" cy="370691"/>
            <a:chOff x="0" y="0"/>
            <a:chExt cx="1509399" cy="67273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09399" cy="672734"/>
            </a:xfrm>
            <a:custGeom>
              <a:avLst/>
              <a:gdLst/>
              <a:ahLst/>
              <a:cxnLst/>
              <a:rect l="l" t="t" r="r" b="b"/>
              <a:pathLst>
                <a:path w="1509399" h="672734">
                  <a:moveTo>
                    <a:pt x="754700" y="672734"/>
                  </a:moveTo>
                  <a:lnTo>
                    <a:pt x="1509399" y="0"/>
                  </a:lnTo>
                  <a:lnTo>
                    <a:pt x="0" y="0"/>
                  </a:lnTo>
                  <a:lnTo>
                    <a:pt x="754700" y="672734"/>
                  </a:lnTo>
                  <a:close/>
                </a:path>
              </a:pathLst>
            </a:custGeom>
            <a:solidFill>
              <a:srgbClr val="00A2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35844" y="-9098"/>
              <a:ext cx="1037712" cy="369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105766" y="3540196"/>
            <a:ext cx="831713" cy="370691"/>
            <a:chOff x="0" y="0"/>
            <a:chExt cx="1509399" cy="67273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09399" cy="672734"/>
            </a:xfrm>
            <a:custGeom>
              <a:avLst/>
              <a:gdLst/>
              <a:ahLst/>
              <a:cxnLst/>
              <a:rect l="l" t="t" r="r" b="b"/>
              <a:pathLst>
                <a:path w="1509399" h="672734">
                  <a:moveTo>
                    <a:pt x="754700" y="672734"/>
                  </a:moveTo>
                  <a:lnTo>
                    <a:pt x="1509399" y="0"/>
                  </a:lnTo>
                  <a:lnTo>
                    <a:pt x="0" y="0"/>
                  </a:lnTo>
                  <a:lnTo>
                    <a:pt x="754700" y="672734"/>
                  </a:lnTo>
                  <a:close/>
                </a:path>
              </a:pathLst>
            </a:custGeom>
            <a:solidFill>
              <a:srgbClr val="00A2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35844" y="-9098"/>
              <a:ext cx="1037712" cy="369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624278" y="2305316"/>
            <a:ext cx="1376310" cy="1376310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2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-10800000">
            <a:off x="9012278" y="3270218"/>
            <a:ext cx="2600311" cy="2861190"/>
            <a:chOff x="0" y="0"/>
            <a:chExt cx="635000" cy="69870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" cy="696478"/>
            </a:xfrm>
            <a:custGeom>
              <a:avLst/>
              <a:gdLst/>
              <a:ahLst/>
              <a:cxnLst/>
              <a:rect l="l" t="t" r="r" b="b"/>
              <a:pathLst>
                <a:path w="635000" h="696478">
                  <a:moveTo>
                    <a:pt x="635000" y="18608"/>
                  </a:moveTo>
                  <a:lnTo>
                    <a:pt x="635000" y="565799"/>
                  </a:lnTo>
                  <a:cubicBezTo>
                    <a:pt x="635000" y="576963"/>
                    <a:pt x="627996" y="586928"/>
                    <a:pt x="617492" y="590710"/>
                  </a:cubicBezTo>
                  <a:lnTo>
                    <a:pt x="335008" y="692404"/>
                  </a:lnTo>
                  <a:cubicBezTo>
                    <a:pt x="323692" y="696478"/>
                    <a:pt x="311308" y="696478"/>
                    <a:pt x="299992" y="692404"/>
                  </a:cubicBezTo>
                  <a:lnTo>
                    <a:pt x="17508" y="590710"/>
                  </a:lnTo>
                  <a:cubicBezTo>
                    <a:pt x="7004" y="586928"/>
                    <a:pt x="0" y="576963"/>
                    <a:pt x="0" y="565799"/>
                  </a:cubicBezTo>
                  <a:lnTo>
                    <a:pt x="0" y="18608"/>
                  </a:lnTo>
                  <a:cubicBezTo>
                    <a:pt x="0" y="8331"/>
                    <a:pt x="8331" y="0"/>
                    <a:pt x="18608" y="0"/>
                  </a:cubicBezTo>
                  <a:lnTo>
                    <a:pt x="616392" y="0"/>
                  </a:lnTo>
                  <a:cubicBezTo>
                    <a:pt x="626669" y="0"/>
                    <a:pt x="635000" y="8331"/>
                    <a:pt x="635000" y="1860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A2E1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635000" cy="641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793030" y="2474069"/>
            <a:ext cx="1038806" cy="103880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896576" y="3540196"/>
            <a:ext cx="831713" cy="370691"/>
            <a:chOff x="0" y="0"/>
            <a:chExt cx="1509399" cy="67273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509399" cy="672734"/>
            </a:xfrm>
            <a:custGeom>
              <a:avLst/>
              <a:gdLst/>
              <a:ahLst/>
              <a:cxnLst/>
              <a:rect l="l" t="t" r="r" b="b"/>
              <a:pathLst>
                <a:path w="1509399" h="672734">
                  <a:moveTo>
                    <a:pt x="754700" y="672734"/>
                  </a:moveTo>
                  <a:lnTo>
                    <a:pt x="1509399" y="0"/>
                  </a:lnTo>
                  <a:lnTo>
                    <a:pt x="0" y="0"/>
                  </a:lnTo>
                  <a:lnTo>
                    <a:pt x="754700" y="672734"/>
                  </a:lnTo>
                  <a:close/>
                </a:path>
              </a:pathLst>
            </a:custGeom>
            <a:solidFill>
              <a:srgbClr val="00A2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35844" y="-9098"/>
              <a:ext cx="1037712" cy="369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415089" y="2305316"/>
            <a:ext cx="1376310" cy="1376310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2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-10800000">
            <a:off x="11803088" y="3270218"/>
            <a:ext cx="2600311" cy="2861190"/>
            <a:chOff x="0" y="0"/>
            <a:chExt cx="635000" cy="69870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35000" cy="696478"/>
            </a:xfrm>
            <a:custGeom>
              <a:avLst/>
              <a:gdLst/>
              <a:ahLst/>
              <a:cxnLst/>
              <a:rect l="l" t="t" r="r" b="b"/>
              <a:pathLst>
                <a:path w="635000" h="696478">
                  <a:moveTo>
                    <a:pt x="635000" y="18608"/>
                  </a:moveTo>
                  <a:lnTo>
                    <a:pt x="635000" y="565799"/>
                  </a:lnTo>
                  <a:cubicBezTo>
                    <a:pt x="635000" y="576963"/>
                    <a:pt x="627996" y="586928"/>
                    <a:pt x="617492" y="590710"/>
                  </a:cubicBezTo>
                  <a:lnTo>
                    <a:pt x="335008" y="692404"/>
                  </a:lnTo>
                  <a:cubicBezTo>
                    <a:pt x="323692" y="696478"/>
                    <a:pt x="311308" y="696478"/>
                    <a:pt x="299992" y="692404"/>
                  </a:cubicBezTo>
                  <a:lnTo>
                    <a:pt x="17508" y="590710"/>
                  </a:lnTo>
                  <a:cubicBezTo>
                    <a:pt x="7004" y="586928"/>
                    <a:pt x="0" y="576963"/>
                    <a:pt x="0" y="565799"/>
                  </a:cubicBezTo>
                  <a:lnTo>
                    <a:pt x="0" y="18608"/>
                  </a:lnTo>
                  <a:cubicBezTo>
                    <a:pt x="0" y="8331"/>
                    <a:pt x="8331" y="0"/>
                    <a:pt x="18608" y="0"/>
                  </a:cubicBezTo>
                  <a:lnTo>
                    <a:pt x="616392" y="0"/>
                  </a:lnTo>
                  <a:cubicBezTo>
                    <a:pt x="626669" y="0"/>
                    <a:pt x="635000" y="8331"/>
                    <a:pt x="635000" y="1860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A2E1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57150"/>
              <a:ext cx="635000" cy="641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583841" y="2474069"/>
            <a:ext cx="1038806" cy="1038806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2687387" y="3540196"/>
            <a:ext cx="831713" cy="370691"/>
            <a:chOff x="0" y="0"/>
            <a:chExt cx="1509399" cy="672734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509399" cy="672734"/>
            </a:xfrm>
            <a:custGeom>
              <a:avLst/>
              <a:gdLst/>
              <a:ahLst/>
              <a:cxnLst/>
              <a:rect l="l" t="t" r="r" b="b"/>
              <a:pathLst>
                <a:path w="1509399" h="672734">
                  <a:moveTo>
                    <a:pt x="754700" y="672734"/>
                  </a:moveTo>
                  <a:lnTo>
                    <a:pt x="1509399" y="0"/>
                  </a:lnTo>
                  <a:lnTo>
                    <a:pt x="0" y="0"/>
                  </a:lnTo>
                  <a:lnTo>
                    <a:pt x="754700" y="672734"/>
                  </a:lnTo>
                  <a:close/>
                </a:path>
              </a:pathLst>
            </a:custGeom>
            <a:solidFill>
              <a:srgbClr val="00A2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35844" y="-9098"/>
              <a:ext cx="1037712" cy="369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Freeform 57"/>
          <p:cNvSpPr/>
          <p:nvPr/>
        </p:nvSpPr>
        <p:spPr>
          <a:xfrm>
            <a:off x="10024611" y="2673976"/>
            <a:ext cx="575644" cy="596242"/>
          </a:xfrm>
          <a:custGeom>
            <a:avLst/>
            <a:gdLst/>
            <a:ahLst/>
            <a:cxnLst/>
            <a:rect l="l" t="t" r="r" b="b"/>
            <a:pathLst>
              <a:path w="575644" h="596242">
                <a:moveTo>
                  <a:pt x="0" y="0"/>
                </a:moveTo>
                <a:lnTo>
                  <a:pt x="575644" y="0"/>
                </a:lnTo>
                <a:lnTo>
                  <a:pt x="575644" y="596242"/>
                </a:lnTo>
                <a:lnTo>
                  <a:pt x="0" y="596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4403013" y="2645929"/>
            <a:ext cx="657140" cy="671798"/>
          </a:xfrm>
          <a:custGeom>
            <a:avLst/>
            <a:gdLst/>
            <a:ahLst/>
            <a:cxnLst/>
            <a:rect l="l" t="t" r="r" b="b"/>
            <a:pathLst>
              <a:path w="657140" h="671798">
                <a:moveTo>
                  <a:pt x="0" y="0"/>
                </a:moveTo>
                <a:lnTo>
                  <a:pt x="657140" y="0"/>
                </a:lnTo>
                <a:lnTo>
                  <a:pt x="657140" y="671798"/>
                </a:lnTo>
                <a:lnTo>
                  <a:pt x="0" y="67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9" name="Freeform 59"/>
          <p:cNvSpPr/>
          <p:nvPr/>
        </p:nvSpPr>
        <p:spPr>
          <a:xfrm>
            <a:off x="7242048" y="2675982"/>
            <a:ext cx="611691" cy="611691"/>
          </a:xfrm>
          <a:custGeom>
            <a:avLst/>
            <a:gdLst/>
            <a:ahLst/>
            <a:cxnLst/>
            <a:rect l="l" t="t" r="r" b="b"/>
            <a:pathLst>
              <a:path w="611691" h="611691">
                <a:moveTo>
                  <a:pt x="0" y="0"/>
                </a:moveTo>
                <a:lnTo>
                  <a:pt x="611691" y="0"/>
                </a:lnTo>
                <a:lnTo>
                  <a:pt x="611691" y="611691"/>
                </a:lnTo>
                <a:lnTo>
                  <a:pt x="0" y="611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12785502" y="2687626"/>
            <a:ext cx="635484" cy="611691"/>
          </a:xfrm>
          <a:custGeom>
            <a:avLst/>
            <a:gdLst/>
            <a:ahLst/>
            <a:cxnLst/>
            <a:rect l="l" t="t" r="r" b="b"/>
            <a:pathLst>
              <a:path w="635484" h="611691">
                <a:moveTo>
                  <a:pt x="0" y="0"/>
                </a:moveTo>
                <a:lnTo>
                  <a:pt x="635484" y="0"/>
                </a:lnTo>
                <a:lnTo>
                  <a:pt x="635484" y="611691"/>
                </a:lnTo>
                <a:lnTo>
                  <a:pt x="0" y="611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61" name="TextBox 61"/>
          <p:cNvSpPr txBox="1"/>
          <p:nvPr/>
        </p:nvSpPr>
        <p:spPr>
          <a:xfrm>
            <a:off x="6583707" y="4161877"/>
            <a:ext cx="2065869" cy="159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3C3C50"/>
                </a:solidFill>
                <a:latin typeface="Poppins"/>
                <a:ea typeface="Poppins"/>
                <a:cs typeface="Poppins"/>
                <a:sym typeface="Poppins"/>
              </a:rPr>
              <a:t>Monthly workshops, delivered remotely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795774" y="4145926"/>
            <a:ext cx="2065869" cy="159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3C3C50"/>
                </a:solidFill>
                <a:latin typeface="Poppins"/>
                <a:ea typeface="Poppins"/>
                <a:cs typeface="Poppins"/>
                <a:sym typeface="Poppins"/>
              </a:rPr>
              <a:t>Skills, Knowledge and </a:t>
            </a:r>
            <a:r>
              <a:rPr lang="en-US" sz="2300" dirty="0" err="1">
                <a:solidFill>
                  <a:srgbClr val="3C3C50"/>
                </a:solidFill>
                <a:latin typeface="Poppins"/>
                <a:ea typeface="Poppins"/>
                <a:cs typeface="Poppins"/>
                <a:sym typeface="Poppins"/>
              </a:rPr>
              <a:t>Behaviours</a:t>
            </a:r>
            <a:endParaRPr lang="en-US" sz="2300" dirty="0">
              <a:solidFill>
                <a:srgbClr val="3C3C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9475066" y="4132427"/>
            <a:ext cx="1674733" cy="159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3C3C50"/>
                </a:solidFill>
                <a:latin typeface="Poppins"/>
                <a:ea typeface="Poppins"/>
                <a:cs typeface="Poppins"/>
                <a:sym typeface="Poppins"/>
              </a:rPr>
              <a:t>Tripartite Review every 8-10 weeks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265877" y="3960828"/>
            <a:ext cx="1674733" cy="199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3C3C50"/>
                </a:solidFill>
                <a:latin typeface="Poppins"/>
                <a:ea typeface="Poppins"/>
                <a:cs typeface="Poppins"/>
                <a:sym typeface="Poppins"/>
              </a:rPr>
              <a:t>Level 2 Maths and English Functional Skills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5369083" y="6296159"/>
            <a:ext cx="1376310" cy="13763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2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8159893" y="6296159"/>
            <a:ext cx="1376310" cy="13763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2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10800000">
            <a:off x="4757082" y="7261061"/>
            <a:ext cx="2600311" cy="2861190"/>
            <a:chOff x="0" y="0"/>
            <a:chExt cx="635000" cy="698707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635000" cy="696478"/>
            </a:xfrm>
            <a:custGeom>
              <a:avLst/>
              <a:gdLst/>
              <a:ahLst/>
              <a:cxnLst/>
              <a:rect l="l" t="t" r="r" b="b"/>
              <a:pathLst>
                <a:path w="635000" h="696478">
                  <a:moveTo>
                    <a:pt x="635000" y="18608"/>
                  </a:moveTo>
                  <a:lnTo>
                    <a:pt x="635000" y="565799"/>
                  </a:lnTo>
                  <a:cubicBezTo>
                    <a:pt x="635000" y="576963"/>
                    <a:pt x="627996" y="586928"/>
                    <a:pt x="617492" y="590710"/>
                  </a:cubicBezTo>
                  <a:lnTo>
                    <a:pt x="335008" y="692404"/>
                  </a:lnTo>
                  <a:cubicBezTo>
                    <a:pt x="323692" y="696478"/>
                    <a:pt x="311308" y="696478"/>
                    <a:pt x="299992" y="692404"/>
                  </a:cubicBezTo>
                  <a:lnTo>
                    <a:pt x="17508" y="590710"/>
                  </a:lnTo>
                  <a:cubicBezTo>
                    <a:pt x="7004" y="586928"/>
                    <a:pt x="0" y="576963"/>
                    <a:pt x="0" y="565799"/>
                  </a:cubicBezTo>
                  <a:lnTo>
                    <a:pt x="0" y="18608"/>
                  </a:lnTo>
                  <a:cubicBezTo>
                    <a:pt x="0" y="8331"/>
                    <a:pt x="8331" y="0"/>
                    <a:pt x="18608" y="0"/>
                  </a:cubicBezTo>
                  <a:lnTo>
                    <a:pt x="616392" y="0"/>
                  </a:lnTo>
                  <a:cubicBezTo>
                    <a:pt x="626669" y="0"/>
                    <a:pt x="635000" y="8331"/>
                    <a:pt x="635000" y="1860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A2E1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57150"/>
              <a:ext cx="635000" cy="641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10800000">
            <a:off x="7547893" y="7261061"/>
            <a:ext cx="2600311" cy="2861190"/>
            <a:chOff x="0" y="0"/>
            <a:chExt cx="635000" cy="698707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635000" cy="696478"/>
            </a:xfrm>
            <a:custGeom>
              <a:avLst/>
              <a:gdLst/>
              <a:ahLst/>
              <a:cxnLst/>
              <a:rect l="l" t="t" r="r" b="b"/>
              <a:pathLst>
                <a:path w="635000" h="696478">
                  <a:moveTo>
                    <a:pt x="635000" y="18608"/>
                  </a:moveTo>
                  <a:lnTo>
                    <a:pt x="635000" y="565799"/>
                  </a:lnTo>
                  <a:cubicBezTo>
                    <a:pt x="635000" y="576963"/>
                    <a:pt x="627996" y="586928"/>
                    <a:pt x="617492" y="590710"/>
                  </a:cubicBezTo>
                  <a:lnTo>
                    <a:pt x="335008" y="692404"/>
                  </a:lnTo>
                  <a:cubicBezTo>
                    <a:pt x="323692" y="696478"/>
                    <a:pt x="311308" y="696478"/>
                    <a:pt x="299992" y="692404"/>
                  </a:cubicBezTo>
                  <a:lnTo>
                    <a:pt x="17508" y="590710"/>
                  </a:lnTo>
                  <a:cubicBezTo>
                    <a:pt x="7004" y="586928"/>
                    <a:pt x="0" y="576963"/>
                    <a:pt x="0" y="565799"/>
                  </a:cubicBezTo>
                  <a:lnTo>
                    <a:pt x="0" y="18608"/>
                  </a:lnTo>
                  <a:cubicBezTo>
                    <a:pt x="0" y="8331"/>
                    <a:pt x="8331" y="0"/>
                    <a:pt x="18608" y="0"/>
                  </a:cubicBezTo>
                  <a:lnTo>
                    <a:pt x="616392" y="0"/>
                  </a:lnTo>
                  <a:cubicBezTo>
                    <a:pt x="626669" y="0"/>
                    <a:pt x="635000" y="8331"/>
                    <a:pt x="635000" y="1860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A2E1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-57150"/>
              <a:ext cx="635000" cy="641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5537835" y="6464912"/>
            <a:ext cx="1038806" cy="1038806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8328646" y="6464912"/>
            <a:ext cx="1038806" cy="1038806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5641381" y="7531039"/>
            <a:ext cx="831713" cy="370691"/>
            <a:chOff x="0" y="0"/>
            <a:chExt cx="1509399" cy="672734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509399" cy="672734"/>
            </a:xfrm>
            <a:custGeom>
              <a:avLst/>
              <a:gdLst/>
              <a:ahLst/>
              <a:cxnLst/>
              <a:rect l="l" t="t" r="r" b="b"/>
              <a:pathLst>
                <a:path w="1509399" h="672734">
                  <a:moveTo>
                    <a:pt x="754700" y="672734"/>
                  </a:moveTo>
                  <a:lnTo>
                    <a:pt x="1509399" y="0"/>
                  </a:lnTo>
                  <a:lnTo>
                    <a:pt x="0" y="0"/>
                  </a:lnTo>
                  <a:lnTo>
                    <a:pt x="754700" y="672734"/>
                  </a:lnTo>
                  <a:close/>
                </a:path>
              </a:pathLst>
            </a:custGeom>
            <a:solidFill>
              <a:srgbClr val="00A2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235844" y="-9098"/>
              <a:ext cx="1037712" cy="369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8432192" y="7531039"/>
            <a:ext cx="831713" cy="370691"/>
            <a:chOff x="0" y="0"/>
            <a:chExt cx="1509399" cy="672734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509399" cy="672734"/>
            </a:xfrm>
            <a:custGeom>
              <a:avLst/>
              <a:gdLst/>
              <a:ahLst/>
              <a:cxnLst/>
              <a:rect l="l" t="t" r="r" b="b"/>
              <a:pathLst>
                <a:path w="1509399" h="672734">
                  <a:moveTo>
                    <a:pt x="754700" y="672734"/>
                  </a:moveTo>
                  <a:lnTo>
                    <a:pt x="1509399" y="0"/>
                  </a:lnTo>
                  <a:lnTo>
                    <a:pt x="0" y="0"/>
                  </a:lnTo>
                  <a:lnTo>
                    <a:pt x="754700" y="672734"/>
                  </a:lnTo>
                  <a:close/>
                </a:path>
              </a:pathLst>
            </a:custGeom>
            <a:solidFill>
              <a:srgbClr val="00A2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235844" y="-9098"/>
              <a:ext cx="1037712" cy="369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9" name="Freeform 89"/>
          <p:cNvSpPr/>
          <p:nvPr/>
        </p:nvSpPr>
        <p:spPr>
          <a:xfrm>
            <a:off x="5774405" y="6660909"/>
            <a:ext cx="565665" cy="646811"/>
          </a:xfrm>
          <a:custGeom>
            <a:avLst/>
            <a:gdLst/>
            <a:ahLst/>
            <a:cxnLst/>
            <a:rect l="l" t="t" r="r" b="b"/>
            <a:pathLst>
              <a:path w="565665" h="646811">
                <a:moveTo>
                  <a:pt x="0" y="0"/>
                </a:moveTo>
                <a:lnTo>
                  <a:pt x="565666" y="0"/>
                </a:lnTo>
                <a:lnTo>
                  <a:pt x="565666" y="646811"/>
                </a:lnTo>
                <a:lnTo>
                  <a:pt x="0" y="6468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90" name="Freeform 90"/>
          <p:cNvSpPr/>
          <p:nvPr/>
        </p:nvSpPr>
        <p:spPr>
          <a:xfrm>
            <a:off x="8494492" y="6632387"/>
            <a:ext cx="707113" cy="703855"/>
          </a:xfrm>
          <a:custGeom>
            <a:avLst/>
            <a:gdLst/>
            <a:ahLst/>
            <a:cxnLst/>
            <a:rect l="l" t="t" r="r" b="b"/>
            <a:pathLst>
              <a:path w="707113" h="703855">
                <a:moveTo>
                  <a:pt x="0" y="0"/>
                </a:moveTo>
                <a:lnTo>
                  <a:pt x="707113" y="0"/>
                </a:lnTo>
                <a:lnTo>
                  <a:pt x="707113" y="703855"/>
                </a:lnTo>
                <a:lnTo>
                  <a:pt x="0" y="7038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91" name="TextBox 91"/>
          <p:cNvSpPr txBox="1"/>
          <p:nvPr/>
        </p:nvSpPr>
        <p:spPr>
          <a:xfrm>
            <a:off x="5219871" y="8123271"/>
            <a:ext cx="1674733" cy="159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3C3C50"/>
                </a:solidFill>
                <a:latin typeface="Poppins"/>
                <a:ea typeface="Poppins"/>
                <a:cs typeface="Poppins"/>
                <a:sym typeface="Poppins"/>
              </a:rPr>
              <a:t>6 hours per week Off the Job Training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0727263" y="7923246"/>
            <a:ext cx="1931531" cy="199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3C3C50"/>
                </a:solidFill>
                <a:latin typeface="Poppins"/>
                <a:ea typeface="Poppins"/>
                <a:cs typeface="Poppins"/>
                <a:sym typeface="Poppins"/>
              </a:rPr>
              <a:t>Objective EPA with Final Grade of Fail, Pass or Distinction</a:t>
            </a:r>
          </a:p>
        </p:txBody>
      </p:sp>
      <p:grpSp>
        <p:nvGrpSpPr>
          <p:cNvPr id="93" name="Group 93"/>
          <p:cNvGrpSpPr/>
          <p:nvPr/>
        </p:nvGrpSpPr>
        <p:grpSpPr>
          <a:xfrm>
            <a:off x="-118244" y="1610139"/>
            <a:ext cx="6212838" cy="288733"/>
            <a:chOff x="0" y="0"/>
            <a:chExt cx="1636303" cy="76045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38022" y="0"/>
                  </a:moveTo>
                  <a:lnTo>
                    <a:pt x="1598281" y="0"/>
                  </a:lnTo>
                  <a:cubicBezTo>
                    <a:pt x="1608365" y="0"/>
                    <a:pt x="1618036" y="4006"/>
                    <a:pt x="1625166" y="11137"/>
                  </a:cubicBezTo>
                  <a:cubicBezTo>
                    <a:pt x="1632297" y="18267"/>
                    <a:pt x="1636303" y="27938"/>
                    <a:pt x="1636303" y="38022"/>
                  </a:cubicBezTo>
                  <a:lnTo>
                    <a:pt x="1636303" y="38022"/>
                  </a:lnTo>
                  <a:cubicBezTo>
                    <a:pt x="1636303" y="48107"/>
                    <a:pt x="1632297" y="57778"/>
                    <a:pt x="1625166" y="64908"/>
                  </a:cubicBezTo>
                  <a:cubicBezTo>
                    <a:pt x="1618036" y="72039"/>
                    <a:pt x="1608365" y="76045"/>
                    <a:pt x="1598281" y="76045"/>
                  </a:cubicBezTo>
                  <a:lnTo>
                    <a:pt x="38022" y="76045"/>
                  </a:lnTo>
                  <a:cubicBezTo>
                    <a:pt x="27938" y="76045"/>
                    <a:pt x="18267" y="72039"/>
                    <a:pt x="11137" y="64908"/>
                  </a:cubicBezTo>
                  <a:cubicBezTo>
                    <a:pt x="4006" y="57778"/>
                    <a:pt x="0" y="48107"/>
                    <a:pt x="0" y="38022"/>
                  </a:cubicBezTo>
                  <a:lnTo>
                    <a:pt x="0" y="38022"/>
                  </a:lnTo>
                  <a:cubicBezTo>
                    <a:pt x="0" y="27938"/>
                    <a:pt x="4006" y="18267"/>
                    <a:pt x="11137" y="11137"/>
                  </a:cubicBezTo>
                  <a:cubicBezTo>
                    <a:pt x="18267" y="4006"/>
                    <a:pt x="27938" y="0"/>
                    <a:pt x="38022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6" name="Freeform 96"/>
          <p:cNvSpPr/>
          <p:nvPr/>
        </p:nvSpPr>
        <p:spPr>
          <a:xfrm>
            <a:off x="16031222" y="0"/>
            <a:ext cx="2289036" cy="2645929"/>
          </a:xfrm>
          <a:custGeom>
            <a:avLst/>
            <a:gdLst/>
            <a:ahLst/>
            <a:cxnLst/>
            <a:rect l="l" t="t" r="r" b="b"/>
            <a:pathLst>
              <a:path w="2289036" h="2645929">
                <a:moveTo>
                  <a:pt x="0" y="0"/>
                </a:moveTo>
                <a:lnTo>
                  <a:pt x="2289036" y="0"/>
                </a:lnTo>
                <a:lnTo>
                  <a:pt x="2289036" y="2645929"/>
                </a:lnTo>
                <a:lnTo>
                  <a:pt x="0" y="2645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7" name="Group 97"/>
          <p:cNvGrpSpPr/>
          <p:nvPr/>
        </p:nvGrpSpPr>
        <p:grpSpPr>
          <a:xfrm>
            <a:off x="11004873" y="6296159"/>
            <a:ext cx="1376310" cy="1376310"/>
            <a:chOff x="0" y="0"/>
            <a:chExt cx="812800" cy="81280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2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 rot="-10800000">
            <a:off x="10392873" y="7261061"/>
            <a:ext cx="2600311" cy="2861190"/>
            <a:chOff x="0" y="0"/>
            <a:chExt cx="635000" cy="698707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635000" cy="696478"/>
            </a:xfrm>
            <a:custGeom>
              <a:avLst/>
              <a:gdLst/>
              <a:ahLst/>
              <a:cxnLst/>
              <a:rect l="l" t="t" r="r" b="b"/>
              <a:pathLst>
                <a:path w="635000" h="696478">
                  <a:moveTo>
                    <a:pt x="635000" y="18608"/>
                  </a:moveTo>
                  <a:lnTo>
                    <a:pt x="635000" y="565799"/>
                  </a:lnTo>
                  <a:cubicBezTo>
                    <a:pt x="635000" y="576963"/>
                    <a:pt x="627996" y="586928"/>
                    <a:pt x="617492" y="590710"/>
                  </a:cubicBezTo>
                  <a:lnTo>
                    <a:pt x="335008" y="692404"/>
                  </a:lnTo>
                  <a:cubicBezTo>
                    <a:pt x="323692" y="696478"/>
                    <a:pt x="311308" y="696478"/>
                    <a:pt x="299992" y="692404"/>
                  </a:cubicBezTo>
                  <a:lnTo>
                    <a:pt x="17508" y="590710"/>
                  </a:lnTo>
                  <a:cubicBezTo>
                    <a:pt x="7004" y="586928"/>
                    <a:pt x="0" y="576963"/>
                    <a:pt x="0" y="565799"/>
                  </a:cubicBezTo>
                  <a:lnTo>
                    <a:pt x="0" y="18608"/>
                  </a:lnTo>
                  <a:cubicBezTo>
                    <a:pt x="0" y="8331"/>
                    <a:pt x="8331" y="0"/>
                    <a:pt x="18608" y="0"/>
                  </a:cubicBezTo>
                  <a:lnTo>
                    <a:pt x="616392" y="0"/>
                  </a:lnTo>
                  <a:cubicBezTo>
                    <a:pt x="626669" y="0"/>
                    <a:pt x="635000" y="8331"/>
                    <a:pt x="635000" y="1860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A2E1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57150"/>
              <a:ext cx="635000" cy="641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11173626" y="6464912"/>
            <a:ext cx="1038806" cy="1038806"/>
            <a:chOff x="0" y="0"/>
            <a:chExt cx="812800" cy="81280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1277172" y="7531039"/>
            <a:ext cx="831713" cy="370691"/>
            <a:chOff x="0" y="0"/>
            <a:chExt cx="1509399" cy="672734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509399" cy="672734"/>
            </a:xfrm>
            <a:custGeom>
              <a:avLst/>
              <a:gdLst/>
              <a:ahLst/>
              <a:cxnLst/>
              <a:rect l="l" t="t" r="r" b="b"/>
              <a:pathLst>
                <a:path w="1509399" h="672734">
                  <a:moveTo>
                    <a:pt x="754700" y="672734"/>
                  </a:moveTo>
                  <a:lnTo>
                    <a:pt x="1509399" y="0"/>
                  </a:lnTo>
                  <a:lnTo>
                    <a:pt x="0" y="0"/>
                  </a:lnTo>
                  <a:lnTo>
                    <a:pt x="754700" y="672734"/>
                  </a:lnTo>
                  <a:close/>
                </a:path>
              </a:pathLst>
            </a:custGeom>
            <a:solidFill>
              <a:srgbClr val="00A2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235844" y="-9098"/>
              <a:ext cx="1037712" cy="369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9" name="Freeform 109"/>
          <p:cNvSpPr/>
          <p:nvPr/>
        </p:nvSpPr>
        <p:spPr>
          <a:xfrm>
            <a:off x="11410196" y="6660909"/>
            <a:ext cx="565665" cy="646811"/>
          </a:xfrm>
          <a:custGeom>
            <a:avLst/>
            <a:gdLst/>
            <a:ahLst/>
            <a:cxnLst/>
            <a:rect l="l" t="t" r="r" b="b"/>
            <a:pathLst>
              <a:path w="565665" h="646811">
                <a:moveTo>
                  <a:pt x="0" y="0"/>
                </a:moveTo>
                <a:lnTo>
                  <a:pt x="565665" y="0"/>
                </a:lnTo>
                <a:lnTo>
                  <a:pt x="565665" y="646811"/>
                </a:lnTo>
                <a:lnTo>
                  <a:pt x="0" y="6468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10" name="TextBox 110"/>
          <p:cNvSpPr txBox="1"/>
          <p:nvPr/>
        </p:nvSpPr>
        <p:spPr>
          <a:xfrm>
            <a:off x="8041025" y="8177955"/>
            <a:ext cx="1674733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3C3C50"/>
                </a:solidFill>
                <a:latin typeface="Poppins"/>
                <a:ea typeface="Poppins"/>
                <a:cs typeface="Poppins"/>
                <a:sym typeface="Poppins"/>
              </a:rPr>
              <a:t>15 Months + EPA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58" y="-935035"/>
            <a:ext cx="18288000" cy="3447464"/>
            <a:chOff x="0" y="0"/>
            <a:chExt cx="4816593" cy="907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07974"/>
            </a:xfrm>
            <a:custGeom>
              <a:avLst/>
              <a:gdLst/>
              <a:ahLst/>
              <a:cxnLst/>
              <a:rect l="l" t="t" r="r" b="b"/>
              <a:pathLst>
                <a:path w="4816592" h="907974">
                  <a:moveTo>
                    <a:pt x="0" y="0"/>
                  </a:moveTo>
                  <a:lnTo>
                    <a:pt x="4816592" y="0"/>
                  </a:lnTo>
                  <a:lnTo>
                    <a:pt x="4816592" y="907974"/>
                  </a:lnTo>
                  <a:lnTo>
                    <a:pt x="0" y="907974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6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840578" y="-4138014"/>
            <a:ext cx="25219954" cy="16042821"/>
            <a:chOff x="0" y="0"/>
            <a:chExt cx="3040631" cy="19341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40631" cy="1934195"/>
            </a:xfrm>
            <a:custGeom>
              <a:avLst/>
              <a:gdLst/>
              <a:ahLst/>
              <a:cxnLst/>
              <a:rect l="l" t="t" r="r" b="b"/>
              <a:pathLst>
                <a:path w="3040631" h="1934195">
                  <a:moveTo>
                    <a:pt x="1520316" y="0"/>
                  </a:moveTo>
                  <a:cubicBezTo>
                    <a:pt x="680668" y="0"/>
                    <a:pt x="0" y="432984"/>
                    <a:pt x="0" y="967097"/>
                  </a:cubicBezTo>
                  <a:cubicBezTo>
                    <a:pt x="0" y="1501210"/>
                    <a:pt x="680668" y="1934195"/>
                    <a:pt x="1520316" y="1934195"/>
                  </a:cubicBezTo>
                  <a:cubicBezTo>
                    <a:pt x="2359963" y="1934195"/>
                    <a:pt x="3040631" y="1501210"/>
                    <a:pt x="3040631" y="967097"/>
                  </a:cubicBezTo>
                  <a:cubicBezTo>
                    <a:pt x="3040631" y="432984"/>
                    <a:pt x="2359963" y="0"/>
                    <a:pt x="1520316" y="0"/>
                  </a:cubicBezTo>
                  <a:close/>
                </a:path>
              </a:pathLst>
            </a:custGeom>
            <a:solidFill>
              <a:srgbClr val="F2FA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85059" y="171806"/>
              <a:ext cx="2470513" cy="1581058"/>
            </a:xfrm>
            <a:prstGeom prst="rect">
              <a:avLst/>
            </a:prstGeom>
          </p:spPr>
          <p:txBody>
            <a:bodyPr lIns="14049" tIns="14049" rIns="14049" bIns="14049" rtlCol="0" anchor="ctr"/>
            <a:lstStyle/>
            <a:p>
              <a:pPr algn="ctr">
                <a:lnSpc>
                  <a:spcPts val="73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9198" y="2851068"/>
            <a:ext cx="1976071" cy="1453243"/>
            <a:chOff x="0" y="0"/>
            <a:chExt cx="520447" cy="3827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00902" y="2851068"/>
            <a:ext cx="1976071" cy="1453243"/>
            <a:chOff x="0" y="0"/>
            <a:chExt cx="520447" cy="3827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92607" y="2851068"/>
            <a:ext cx="1976071" cy="1453243"/>
            <a:chOff x="0" y="0"/>
            <a:chExt cx="520447" cy="3827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584311" y="2851068"/>
            <a:ext cx="1976071" cy="1453243"/>
            <a:chOff x="0" y="0"/>
            <a:chExt cx="520447" cy="3827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076016" y="2851068"/>
            <a:ext cx="1976071" cy="1453243"/>
            <a:chOff x="0" y="0"/>
            <a:chExt cx="520447" cy="38274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09198" y="4818858"/>
            <a:ext cx="1976071" cy="1453243"/>
            <a:chOff x="0" y="0"/>
            <a:chExt cx="520447" cy="38274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600902" y="4818858"/>
            <a:ext cx="1976071" cy="1453243"/>
            <a:chOff x="0" y="0"/>
            <a:chExt cx="520447" cy="38274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092607" y="4818858"/>
            <a:ext cx="1976071" cy="1453243"/>
            <a:chOff x="0" y="0"/>
            <a:chExt cx="520447" cy="38274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584311" y="4818858"/>
            <a:ext cx="1976071" cy="1453243"/>
            <a:chOff x="0" y="0"/>
            <a:chExt cx="520447" cy="38274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101489" y="4837237"/>
            <a:ext cx="1976071" cy="1453243"/>
            <a:chOff x="0" y="0"/>
            <a:chExt cx="520447" cy="38274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09198" y="6804830"/>
            <a:ext cx="1976071" cy="1453243"/>
            <a:chOff x="0" y="0"/>
            <a:chExt cx="520447" cy="38274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600902" y="6804830"/>
            <a:ext cx="1976071" cy="1453243"/>
            <a:chOff x="0" y="0"/>
            <a:chExt cx="520447" cy="38274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092607" y="6804830"/>
            <a:ext cx="1976071" cy="1453243"/>
            <a:chOff x="0" y="0"/>
            <a:chExt cx="520447" cy="38274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584311" y="6804830"/>
            <a:ext cx="1976071" cy="1453243"/>
            <a:chOff x="0" y="0"/>
            <a:chExt cx="520447" cy="38274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Freeform 50"/>
          <p:cNvSpPr/>
          <p:nvPr/>
        </p:nvSpPr>
        <p:spPr>
          <a:xfrm>
            <a:off x="3177434" y="3434296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6"/>
                </a:lnTo>
                <a:lnTo>
                  <a:pt x="0" y="3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5669138" y="3434296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6"/>
                </a:lnTo>
                <a:lnTo>
                  <a:pt x="0" y="3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8160843" y="3434296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6"/>
                </a:lnTo>
                <a:lnTo>
                  <a:pt x="0" y="3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10652547" y="3434296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6"/>
                </a:lnTo>
                <a:lnTo>
                  <a:pt x="0" y="3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3177434" y="5394643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5"/>
                </a:lnTo>
                <a:lnTo>
                  <a:pt x="0" y="338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5669138" y="5394643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5"/>
                </a:lnTo>
                <a:lnTo>
                  <a:pt x="0" y="338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8160843" y="5394643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5"/>
                </a:lnTo>
                <a:lnTo>
                  <a:pt x="0" y="338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10652547" y="5394643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5"/>
                </a:lnTo>
                <a:lnTo>
                  <a:pt x="0" y="338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3177434" y="7352128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6"/>
                </a:lnTo>
                <a:lnTo>
                  <a:pt x="0" y="3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/>
          <p:cNvSpPr/>
          <p:nvPr/>
        </p:nvSpPr>
        <p:spPr>
          <a:xfrm>
            <a:off x="5669138" y="7352128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6"/>
                </a:lnTo>
                <a:lnTo>
                  <a:pt x="0" y="3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8160843" y="7352128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6"/>
                </a:lnTo>
                <a:lnTo>
                  <a:pt x="0" y="3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10652547" y="7352128"/>
            <a:ext cx="338236" cy="338236"/>
          </a:xfrm>
          <a:custGeom>
            <a:avLst/>
            <a:gdLst/>
            <a:ahLst/>
            <a:cxnLst/>
            <a:rect l="l" t="t" r="r" b="b"/>
            <a:pathLst>
              <a:path w="338236" h="338236">
                <a:moveTo>
                  <a:pt x="0" y="0"/>
                </a:moveTo>
                <a:lnTo>
                  <a:pt x="338236" y="0"/>
                </a:lnTo>
                <a:lnTo>
                  <a:pt x="338236" y="338236"/>
                </a:lnTo>
                <a:lnTo>
                  <a:pt x="0" y="33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2" name="Group 62"/>
          <p:cNvGrpSpPr/>
          <p:nvPr/>
        </p:nvGrpSpPr>
        <p:grpSpPr>
          <a:xfrm>
            <a:off x="1313423" y="2618808"/>
            <a:ext cx="1539192" cy="464519"/>
            <a:chOff x="0" y="0"/>
            <a:chExt cx="430480" cy="12991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193222" y="2605323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1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6285319" y="2618808"/>
            <a:ext cx="1539192" cy="464519"/>
            <a:chOff x="0" y="0"/>
            <a:chExt cx="430480" cy="129916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3803152" y="2618808"/>
            <a:ext cx="1539192" cy="464519"/>
            <a:chOff x="0" y="0"/>
            <a:chExt cx="430480" cy="12991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8777012" y="2565619"/>
            <a:ext cx="1539192" cy="464519"/>
            <a:chOff x="0" y="0"/>
            <a:chExt cx="430480" cy="129916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1268704" y="2512429"/>
            <a:ext cx="1539192" cy="464519"/>
            <a:chOff x="0" y="0"/>
            <a:chExt cx="430480" cy="129916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3803152" y="4600407"/>
            <a:ext cx="1539192" cy="464519"/>
            <a:chOff x="0" y="0"/>
            <a:chExt cx="430480" cy="129916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3803152" y="6582005"/>
            <a:ext cx="1539192" cy="464519"/>
            <a:chOff x="0" y="0"/>
            <a:chExt cx="430480" cy="129916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6285319" y="4600407"/>
            <a:ext cx="1539192" cy="464519"/>
            <a:chOff x="0" y="0"/>
            <a:chExt cx="430480" cy="12991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6285319" y="6582005"/>
            <a:ext cx="1539192" cy="464519"/>
            <a:chOff x="0" y="0"/>
            <a:chExt cx="430480" cy="129916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8781774" y="4600407"/>
            <a:ext cx="1539192" cy="464519"/>
            <a:chOff x="0" y="0"/>
            <a:chExt cx="430480" cy="129916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8786537" y="6635195"/>
            <a:ext cx="1539192" cy="464519"/>
            <a:chOff x="0" y="0"/>
            <a:chExt cx="430480" cy="129916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1273466" y="4600407"/>
            <a:ext cx="1539192" cy="464519"/>
            <a:chOff x="0" y="0"/>
            <a:chExt cx="430480" cy="129916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311460" y="4600407"/>
            <a:ext cx="1539192" cy="464519"/>
            <a:chOff x="0" y="0"/>
            <a:chExt cx="430480" cy="129916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301935" y="6579401"/>
            <a:ext cx="1539192" cy="464519"/>
            <a:chOff x="0" y="0"/>
            <a:chExt cx="430480" cy="129916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sp>
        <p:nvSpPr>
          <p:cNvPr id="105" name="TextBox 105"/>
          <p:cNvSpPr txBox="1"/>
          <p:nvPr/>
        </p:nvSpPr>
        <p:spPr>
          <a:xfrm>
            <a:off x="1119843" y="3194384"/>
            <a:ext cx="1971866" cy="77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Induction to Business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Administrator qualification</a:t>
            </a:r>
          </a:p>
          <a:p>
            <a:pPr algn="ctr">
              <a:lnSpc>
                <a:spcPts val="1399"/>
              </a:lnSpc>
            </a:pPr>
            <a:endParaRPr lang="en-US" sz="1200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" name="TextBox 106"/>
          <p:cNvSpPr txBox="1"/>
          <p:nvPr/>
        </p:nvSpPr>
        <p:spPr>
          <a:xfrm>
            <a:off x="3646595" y="3211411"/>
            <a:ext cx="1852307" cy="401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Understanding the Organisation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6178824" y="3219255"/>
            <a:ext cx="1852307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Value of skills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8620454" y="3186219"/>
            <a:ext cx="1852307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Stakeholders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1214106" y="3145787"/>
            <a:ext cx="1648387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Relevant regulation, Policies and Processes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1267537" y="5218971"/>
            <a:ext cx="1659393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Business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fundamentals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3724874" y="5190396"/>
            <a:ext cx="1695750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External environment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factors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TextBox 112"/>
          <p:cNvSpPr txBox="1"/>
          <p:nvPr/>
        </p:nvSpPr>
        <p:spPr>
          <a:xfrm>
            <a:off x="3674838" y="2605323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2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6156453" y="2605323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3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8649703" y="2552133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4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1131882" y="2498944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5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1164083" y="4573113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6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1135508" y="6559085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11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3627213" y="4573113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7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156453" y="4573113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8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8685694" y="4573113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9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11179507" y="4573113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10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3641029" y="6559085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12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178824" y="6559085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13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8668753" y="6596515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14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6128762" y="5218971"/>
            <a:ext cx="1852307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IT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559202" y="5165314"/>
            <a:ext cx="2017146" cy="6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Record and document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production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TextBox 127"/>
          <p:cNvSpPr txBox="1"/>
          <p:nvPr/>
        </p:nvSpPr>
        <p:spPr>
          <a:xfrm>
            <a:off x="11163371" y="5149625"/>
            <a:ext cx="1852307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Decision making,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Interpersonal skills,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Communications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TextBox 128"/>
          <p:cNvSpPr txBox="1"/>
          <p:nvPr/>
        </p:nvSpPr>
        <p:spPr>
          <a:xfrm>
            <a:off x="786423" y="7196320"/>
            <a:ext cx="2700179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Quality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3674838" y="7124329"/>
            <a:ext cx="1817204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Project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Management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TextBox 130"/>
          <p:cNvSpPr txBox="1"/>
          <p:nvPr/>
        </p:nvSpPr>
        <p:spPr>
          <a:xfrm>
            <a:off x="6188349" y="7106759"/>
            <a:ext cx="1842782" cy="80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Professionalism,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Personal qualities, Responsibility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54545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1" name="Group 131"/>
          <p:cNvGrpSpPr/>
          <p:nvPr/>
        </p:nvGrpSpPr>
        <p:grpSpPr>
          <a:xfrm>
            <a:off x="11101489" y="6814265"/>
            <a:ext cx="1976071" cy="1453243"/>
            <a:chOff x="0" y="0"/>
            <a:chExt cx="520447" cy="382747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8B6FF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TextBox 133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4" name="TextBox 134"/>
          <p:cNvSpPr txBox="1"/>
          <p:nvPr/>
        </p:nvSpPr>
        <p:spPr>
          <a:xfrm>
            <a:off x="11266697" y="7175334"/>
            <a:ext cx="1689805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Preparation for End-Point Assessment (EPA)</a:t>
            </a:r>
          </a:p>
        </p:txBody>
      </p:sp>
      <p:sp>
        <p:nvSpPr>
          <p:cNvPr id="135" name="Freeform 135"/>
          <p:cNvSpPr/>
          <p:nvPr/>
        </p:nvSpPr>
        <p:spPr>
          <a:xfrm>
            <a:off x="2172202" y="3849246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0" y="0"/>
                </a:lnTo>
                <a:lnTo>
                  <a:pt x="271100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6" name="Freeform 136"/>
          <p:cNvSpPr/>
          <p:nvPr/>
        </p:nvSpPr>
        <p:spPr>
          <a:xfrm>
            <a:off x="1789299" y="3838156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" name="Freeform 137"/>
          <p:cNvSpPr/>
          <p:nvPr/>
        </p:nvSpPr>
        <p:spPr>
          <a:xfrm>
            <a:off x="2518133" y="3838156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5" y="0"/>
                </a:lnTo>
                <a:lnTo>
                  <a:pt x="212975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8" name="Freeform 138"/>
          <p:cNvSpPr/>
          <p:nvPr/>
        </p:nvSpPr>
        <p:spPr>
          <a:xfrm>
            <a:off x="1434930" y="3849246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3" y="0"/>
                </a:lnTo>
                <a:lnTo>
                  <a:pt x="262703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9" name="Freeform 139"/>
          <p:cNvSpPr/>
          <p:nvPr/>
        </p:nvSpPr>
        <p:spPr>
          <a:xfrm>
            <a:off x="4707292" y="3849246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0" y="0"/>
                </a:lnTo>
                <a:lnTo>
                  <a:pt x="271100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0" name="Freeform 140"/>
          <p:cNvSpPr/>
          <p:nvPr/>
        </p:nvSpPr>
        <p:spPr>
          <a:xfrm>
            <a:off x="4324389" y="3838156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1" name="Freeform 141"/>
          <p:cNvSpPr/>
          <p:nvPr/>
        </p:nvSpPr>
        <p:spPr>
          <a:xfrm>
            <a:off x="5053223" y="3838156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5" y="0"/>
                </a:lnTo>
                <a:lnTo>
                  <a:pt x="212975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2" name="Freeform 142"/>
          <p:cNvSpPr/>
          <p:nvPr/>
        </p:nvSpPr>
        <p:spPr>
          <a:xfrm>
            <a:off x="3970020" y="3849246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3" y="0"/>
                </a:lnTo>
                <a:lnTo>
                  <a:pt x="262703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3" name="Freeform 143"/>
          <p:cNvSpPr/>
          <p:nvPr/>
        </p:nvSpPr>
        <p:spPr>
          <a:xfrm>
            <a:off x="7242382" y="3849246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0" y="0"/>
                </a:lnTo>
                <a:lnTo>
                  <a:pt x="271100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4" name="Freeform 144"/>
          <p:cNvSpPr/>
          <p:nvPr/>
        </p:nvSpPr>
        <p:spPr>
          <a:xfrm>
            <a:off x="6859479" y="3838156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5" name="Freeform 145"/>
          <p:cNvSpPr/>
          <p:nvPr/>
        </p:nvSpPr>
        <p:spPr>
          <a:xfrm>
            <a:off x="7588313" y="3838156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5" y="0"/>
                </a:lnTo>
                <a:lnTo>
                  <a:pt x="212975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6" name="Freeform 146"/>
          <p:cNvSpPr/>
          <p:nvPr/>
        </p:nvSpPr>
        <p:spPr>
          <a:xfrm>
            <a:off x="6505110" y="3849246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3" y="0"/>
                </a:lnTo>
                <a:lnTo>
                  <a:pt x="262703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7" name="Freeform 147"/>
          <p:cNvSpPr/>
          <p:nvPr/>
        </p:nvSpPr>
        <p:spPr>
          <a:xfrm>
            <a:off x="9691775" y="3849246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0" y="0"/>
                </a:lnTo>
                <a:lnTo>
                  <a:pt x="271100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8" name="Freeform 148"/>
          <p:cNvSpPr/>
          <p:nvPr/>
        </p:nvSpPr>
        <p:spPr>
          <a:xfrm>
            <a:off x="9308872" y="3838156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9" name="Freeform 149"/>
          <p:cNvSpPr/>
          <p:nvPr/>
        </p:nvSpPr>
        <p:spPr>
          <a:xfrm>
            <a:off x="10037706" y="3838156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5" y="0"/>
                </a:lnTo>
                <a:lnTo>
                  <a:pt x="212975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0" name="Freeform 150"/>
          <p:cNvSpPr/>
          <p:nvPr/>
        </p:nvSpPr>
        <p:spPr>
          <a:xfrm>
            <a:off x="8954503" y="3849246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3" y="0"/>
                </a:lnTo>
                <a:lnTo>
                  <a:pt x="262703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1" name="Freeform 151"/>
          <p:cNvSpPr/>
          <p:nvPr/>
        </p:nvSpPr>
        <p:spPr>
          <a:xfrm>
            <a:off x="12141168" y="3849246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0" y="0"/>
                </a:lnTo>
                <a:lnTo>
                  <a:pt x="271100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2" name="Freeform 152"/>
          <p:cNvSpPr/>
          <p:nvPr/>
        </p:nvSpPr>
        <p:spPr>
          <a:xfrm>
            <a:off x="11758264" y="3838156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4" y="0"/>
                </a:lnTo>
                <a:lnTo>
                  <a:pt x="287654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3" name="Freeform 153"/>
          <p:cNvSpPr/>
          <p:nvPr/>
        </p:nvSpPr>
        <p:spPr>
          <a:xfrm>
            <a:off x="12487098" y="3838156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6" y="0"/>
                </a:lnTo>
                <a:lnTo>
                  <a:pt x="212976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4" name="Freeform 154"/>
          <p:cNvSpPr/>
          <p:nvPr/>
        </p:nvSpPr>
        <p:spPr>
          <a:xfrm>
            <a:off x="11403895" y="3849246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4" y="0"/>
                </a:lnTo>
                <a:lnTo>
                  <a:pt x="262704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5" name="Freeform 155"/>
          <p:cNvSpPr/>
          <p:nvPr/>
        </p:nvSpPr>
        <p:spPr>
          <a:xfrm>
            <a:off x="9674266" y="5828230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1" y="0"/>
                </a:lnTo>
                <a:lnTo>
                  <a:pt x="271101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6" name="Freeform 156"/>
          <p:cNvSpPr/>
          <p:nvPr/>
        </p:nvSpPr>
        <p:spPr>
          <a:xfrm>
            <a:off x="9291363" y="5817141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7" name="Freeform 157"/>
          <p:cNvSpPr/>
          <p:nvPr/>
        </p:nvSpPr>
        <p:spPr>
          <a:xfrm>
            <a:off x="10020197" y="5817141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5" y="0"/>
                </a:lnTo>
                <a:lnTo>
                  <a:pt x="212975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8" name="Freeform 158"/>
          <p:cNvSpPr/>
          <p:nvPr/>
        </p:nvSpPr>
        <p:spPr>
          <a:xfrm>
            <a:off x="8936994" y="5828230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4" y="0"/>
                </a:lnTo>
                <a:lnTo>
                  <a:pt x="262704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9" name="Freeform 159"/>
          <p:cNvSpPr/>
          <p:nvPr/>
        </p:nvSpPr>
        <p:spPr>
          <a:xfrm>
            <a:off x="7207365" y="7879754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1" y="0"/>
                </a:lnTo>
                <a:lnTo>
                  <a:pt x="271101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0" name="Freeform 160"/>
          <p:cNvSpPr/>
          <p:nvPr/>
        </p:nvSpPr>
        <p:spPr>
          <a:xfrm>
            <a:off x="6824462" y="7868665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1" name="Freeform 161"/>
          <p:cNvSpPr/>
          <p:nvPr/>
        </p:nvSpPr>
        <p:spPr>
          <a:xfrm>
            <a:off x="7553296" y="7868665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5" y="0"/>
                </a:lnTo>
                <a:lnTo>
                  <a:pt x="212975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2" name="Freeform 162"/>
          <p:cNvSpPr/>
          <p:nvPr/>
        </p:nvSpPr>
        <p:spPr>
          <a:xfrm>
            <a:off x="6470093" y="7879754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3" y="0"/>
                </a:lnTo>
                <a:lnTo>
                  <a:pt x="262703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3" name="Freeform 163"/>
          <p:cNvSpPr/>
          <p:nvPr/>
        </p:nvSpPr>
        <p:spPr>
          <a:xfrm>
            <a:off x="7144099" y="5828230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0" y="0"/>
                </a:lnTo>
                <a:lnTo>
                  <a:pt x="271100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164"/>
          <p:cNvSpPr/>
          <p:nvPr/>
        </p:nvSpPr>
        <p:spPr>
          <a:xfrm>
            <a:off x="6761195" y="5817141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4" y="0"/>
                </a:lnTo>
                <a:lnTo>
                  <a:pt x="287654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165"/>
          <p:cNvSpPr/>
          <p:nvPr/>
        </p:nvSpPr>
        <p:spPr>
          <a:xfrm>
            <a:off x="7490029" y="5817141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6" y="0"/>
                </a:lnTo>
                <a:lnTo>
                  <a:pt x="212976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166"/>
          <p:cNvSpPr/>
          <p:nvPr/>
        </p:nvSpPr>
        <p:spPr>
          <a:xfrm>
            <a:off x="6406826" y="5828230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4" y="0"/>
                </a:lnTo>
                <a:lnTo>
                  <a:pt x="262704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167"/>
          <p:cNvSpPr/>
          <p:nvPr/>
        </p:nvSpPr>
        <p:spPr>
          <a:xfrm>
            <a:off x="4647876" y="5905737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0" y="0"/>
                </a:lnTo>
                <a:lnTo>
                  <a:pt x="271100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168"/>
          <p:cNvSpPr/>
          <p:nvPr/>
        </p:nvSpPr>
        <p:spPr>
          <a:xfrm>
            <a:off x="4264973" y="5894648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169"/>
          <p:cNvSpPr/>
          <p:nvPr/>
        </p:nvSpPr>
        <p:spPr>
          <a:xfrm>
            <a:off x="4993807" y="5894648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5" y="0"/>
                </a:lnTo>
                <a:lnTo>
                  <a:pt x="212975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0" name="Freeform 170"/>
          <p:cNvSpPr/>
          <p:nvPr/>
        </p:nvSpPr>
        <p:spPr>
          <a:xfrm>
            <a:off x="3910604" y="5905737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3" y="0"/>
                </a:lnTo>
                <a:lnTo>
                  <a:pt x="262703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1" name="Freeform 171"/>
          <p:cNvSpPr/>
          <p:nvPr/>
        </p:nvSpPr>
        <p:spPr>
          <a:xfrm>
            <a:off x="2184494" y="5799655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1" y="0"/>
                </a:lnTo>
                <a:lnTo>
                  <a:pt x="271101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172"/>
          <p:cNvSpPr/>
          <p:nvPr/>
        </p:nvSpPr>
        <p:spPr>
          <a:xfrm>
            <a:off x="1801591" y="5788566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173"/>
          <p:cNvSpPr/>
          <p:nvPr/>
        </p:nvSpPr>
        <p:spPr>
          <a:xfrm>
            <a:off x="2530425" y="5788566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6" y="0"/>
                </a:lnTo>
                <a:lnTo>
                  <a:pt x="212976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174"/>
          <p:cNvSpPr/>
          <p:nvPr/>
        </p:nvSpPr>
        <p:spPr>
          <a:xfrm>
            <a:off x="1447222" y="5799655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4" y="0"/>
                </a:lnTo>
                <a:lnTo>
                  <a:pt x="262704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175"/>
          <p:cNvSpPr/>
          <p:nvPr/>
        </p:nvSpPr>
        <p:spPr>
          <a:xfrm>
            <a:off x="4714551" y="7874210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0" y="0"/>
                </a:lnTo>
                <a:lnTo>
                  <a:pt x="271100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6" name="Freeform 176"/>
          <p:cNvSpPr/>
          <p:nvPr/>
        </p:nvSpPr>
        <p:spPr>
          <a:xfrm>
            <a:off x="4331648" y="7863120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5"/>
                </a:lnTo>
                <a:lnTo>
                  <a:pt x="0" y="220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7" name="Freeform 177"/>
          <p:cNvSpPr/>
          <p:nvPr/>
        </p:nvSpPr>
        <p:spPr>
          <a:xfrm>
            <a:off x="5060482" y="7863120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5" y="0"/>
                </a:lnTo>
                <a:lnTo>
                  <a:pt x="212975" y="220415"/>
                </a:lnTo>
                <a:lnTo>
                  <a:pt x="0" y="220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8" name="Freeform 178"/>
          <p:cNvSpPr/>
          <p:nvPr/>
        </p:nvSpPr>
        <p:spPr>
          <a:xfrm>
            <a:off x="3977279" y="7874210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3" y="0"/>
                </a:lnTo>
                <a:lnTo>
                  <a:pt x="262703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9" name="Freeform 179"/>
          <p:cNvSpPr/>
          <p:nvPr/>
        </p:nvSpPr>
        <p:spPr>
          <a:xfrm>
            <a:off x="2118071" y="7850382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1" y="0"/>
                </a:lnTo>
                <a:lnTo>
                  <a:pt x="271101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0" name="Freeform 180"/>
          <p:cNvSpPr/>
          <p:nvPr/>
        </p:nvSpPr>
        <p:spPr>
          <a:xfrm>
            <a:off x="1735168" y="7839293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181"/>
          <p:cNvSpPr/>
          <p:nvPr/>
        </p:nvSpPr>
        <p:spPr>
          <a:xfrm>
            <a:off x="2464002" y="7839293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5" y="0"/>
                </a:lnTo>
                <a:lnTo>
                  <a:pt x="212975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182"/>
          <p:cNvSpPr/>
          <p:nvPr/>
        </p:nvSpPr>
        <p:spPr>
          <a:xfrm>
            <a:off x="1380799" y="7850382"/>
            <a:ext cx="262703" cy="220014"/>
          </a:xfrm>
          <a:custGeom>
            <a:avLst/>
            <a:gdLst/>
            <a:ahLst/>
            <a:cxnLst/>
            <a:rect l="l" t="t" r="r" b="b"/>
            <a:pathLst>
              <a:path w="262703" h="220014">
                <a:moveTo>
                  <a:pt x="0" y="0"/>
                </a:moveTo>
                <a:lnTo>
                  <a:pt x="262704" y="0"/>
                </a:lnTo>
                <a:lnTo>
                  <a:pt x="262704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3" name="Freeform 183"/>
          <p:cNvSpPr/>
          <p:nvPr/>
        </p:nvSpPr>
        <p:spPr>
          <a:xfrm>
            <a:off x="9475783" y="7922767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0" y="0"/>
                </a:lnTo>
                <a:lnTo>
                  <a:pt x="271100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4" name="Freeform 184"/>
          <p:cNvSpPr/>
          <p:nvPr/>
        </p:nvSpPr>
        <p:spPr>
          <a:xfrm>
            <a:off x="9092880" y="7911677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5"/>
                </a:lnTo>
                <a:lnTo>
                  <a:pt x="0" y="220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185"/>
          <p:cNvSpPr/>
          <p:nvPr/>
        </p:nvSpPr>
        <p:spPr>
          <a:xfrm>
            <a:off x="9821714" y="7911677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5" y="0"/>
                </a:lnTo>
                <a:lnTo>
                  <a:pt x="212975" y="220415"/>
                </a:lnTo>
                <a:lnTo>
                  <a:pt x="0" y="220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186"/>
          <p:cNvSpPr/>
          <p:nvPr/>
        </p:nvSpPr>
        <p:spPr>
          <a:xfrm>
            <a:off x="11976050" y="5799655"/>
            <a:ext cx="271101" cy="220014"/>
          </a:xfrm>
          <a:custGeom>
            <a:avLst/>
            <a:gdLst/>
            <a:ahLst/>
            <a:cxnLst/>
            <a:rect l="l" t="t" r="r" b="b"/>
            <a:pathLst>
              <a:path w="271101" h="220014">
                <a:moveTo>
                  <a:pt x="0" y="0"/>
                </a:moveTo>
                <a:lnTo>
                  <a:pt x="271100" y="0"/>
                </a:lnTo>
                <a:lnTo>
                  <a:pt x="271100" y="220014"/>
                </a:lnTo>
                <a:lnTo>
                  <a:pt x="0" y="22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7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187"/>
          <p:cNvSpPr/>
          <p:nvPr/>
        </p:nvSpPr>
        <p:spPr>
          <a:xfrm>
            <a:off x="11593147" y="5788566"/>
            <a:ext cx="287653" cy="220414"/>
          </a:xfrm>
          <a:custGeom>
            <a:avLst/>
            <a:gdLst/>
            <a:ahLst/>
            <a:cxnLst/>
            <a:rect l="l" t="t" r="r" b="b"/>
            <a:pathLst>
              <a:path w="287653" h="220414">
                <a:moveTo>
                  <a:pt x="0" y="0"/>
                </a:moveTo>
                <a:lnTo>
                  <a:pt x="287653" y="0"/>
                </a:lnTo>
                <a:lnTo>
                  <a:pt x="287653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188"/>
          <p:cNvSpPr/>
          <p:nvPr/>
        </p:nvSpPr>
        <p:spPr>
          <a:xfrm>
            <a:off x="12321981" y="5788566"/>
            <a:ext cx="212975" cy="220414"/>
          </a:xfrm>
          <a:custGeom>
            <a:avLst/>
            <a:gdLst/>
            <a:ahLst/>
            <a:cxnLst/>
            <a:rect l="l" t="t" r="r" b="b"/>
            <a:pathLst>
              <a:path w="212975" h="220414">
                <a:moveTo>
                  <a:pt x="0" y="0"/>
                </a:moveTo>
                <a:lnTo>
                  <a:pt x="212975" y="0"/>
                </a:lnTo>
                <a:lnTo>
                  <a:pt x="212975" y="220414"/>
                </a:lnTo>
                <a:lnTo>
                  <a:pt x="0" y="220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9" name="Group 189"/>
          <p:cNvGrpSpPr/>
          <p:nvPr/>
        </p:nvGrpSpPr>
        <p:grpSpPr>
          <a:xfrm>
            <a:off x="3579575" y="9208367"/>
            <a:ext cx="9472512" cy="910648"/>
            <a:chOff x="0" y="0"/>
            <a:chExt cx="2494818" cy="239841"/>
          </a:xfrm>
        </p:grpSpPr>
        <p:sp>
          <p:nvSpPr>
            <p:cNvPr id="190" name="Freeform 190"/>
            <p:cNvSpPr/>
            <p:nvPr/>
          </p:nvSpPr>
          <p:spPr>
            <a:xfrm>
              <a:off x="0" y="0"/>
              <a:ext cx="2494818" cy="239841"/>
            </a:xfrm>
            <a:custGeom>
              <a:avLst/>
              <a:gdLst/>
              <a:ahLst/>
              <a:cxnLst/>
              <a:rect l="l" t="t" r="r" b="b"/>
              <a:pathLst>
                <a:path w="2494818" h="239841">
                  <a:moveTo>
                    <a:pt x="8173" y="0"/>
                  </a:moveTo>
                  <a:lnTo>
                    <a:pt x="2486645" y="0"/>
                  </a:lnTo>
                  <a:cubicBezTo>
                    <a:pt x="2491159" y="0"/>
                    <a:pt x="2494818" y="3659"/>
                    <a:pt x="2494818" y="8173"/>
                  </a:cubicBezTo>
                  <a:lnTo>
                    <a:pt x="2494818" y="231668"/>
                  </a:lnTo>
                  <a:cubicBezTo>
                    <a:pt x="2494818" y="236182"/>
                    <a:pt x="2491159" y="239841"/>
                    <a:pt x="2486645" y="239841"/>
                  </a:cubicBezTo>
                  <a:lnTo>
                    <a:pt x="8173" y="239841"/>
                  </a:lnTo>
                  <a:cubicBezTo>
                    <a:pt x="3659" y="239841"/>
                    <a:pt x="0" y="236182"/>
                    <a:pt x="0" y="231668"/>
                  </a:cubicBezTo>
                  <a:lnTo>
                    <a:pt x="0" y="8173"/>
                  </a:lnTo>
                  <a:cubicBezTo>
                    <a:pt x="0" y="3659"/>
                    <a:pt x="3659" y="0"/>
                    <a:pt x="81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545454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TextBox 191"/>
            <p:cNvSpPr txBox="1"/>
            <p:nvPr/>
          </p:nvSpPr>
          <p:spPr>
            <a:xfrm>
              <a:off x="0" y="-38100"/>
              <a:ext cx="2494818" cy="27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4742849" y="9457553"/>
            <a:ext cx="2225439" cy="375963"/>
            <a:chOff x="0" y="0"/>
            <a:chExt cx="2967253" cy="501285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598549" cy="501285"/>
            </a:xfrm>
            <a:custGeom>
              <a:avLst/>
              <a:gdLst/>
              <a:ahLst/>
              <a:cxnLst/>
              <a:rect l="l" t="t" r="r" b="b"/>
              <a:pathLst>
                <a:path w="598549" h="501285">
                  <a:moveTo>
                    <a:pt x="0" y="0"/>
                  </a:moveTo>
                  <a:lnTo>
                    <a:pt x="598549" y="0"/>
                  </a:lnTo>
                  <a:lnTo>
                    <a:pt x="598549" y="501285"/>
                  </a:lnTo>
                  <a:lnTo>
                    <a:pt x="0" y="501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859247" y="102687"/>
              <a:ext cx="2108005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545454"/>
                  </a:solidFill>
                  <a:latin typeface="Poppins"/>
                  <a:ea typeface="Poppins"/>
                  <a:cs typeface="Poppins"/>
                  <a:sym typeface="Poppins"/>
                </a:rPr>
                <a:t>Workshop</a:t>
              </a:r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6394399" y="9481661"/>
            <a:ext cx="2262412" cy="375963"/>
            <a:chOff x="0" y="0"/>
            <a:chExt cx="3016549" cy="501285"/>
          </a:xfrm>
        </p:grpSpPr>
        <p:sp>
          <p:nvSpPr>
            <p:cNvPr id="196" name="Freeform 196"/>
            <p:cNvSpPr/>
            <p:nvPr/>
          </p:nvSpPr>
          <p:spPr>
            <a:xfrm>
              <a:off x="0" y="0"/>
              <a:ext cx="617681" cy="501285"/>
            </a:xfrm>
            <a:custGeom>
              <a:avLst/>
              <a:gdLst/>
              <a:ahLst/>
              <a:cxnLst/>
              <a:rect l="l" t="t" r="r" b="b"/>
              <a:pathLst>
                <a:path w="617681" h="501285">
                  <a:moveTo>
                    <a:pt x="0" y="0"/>
                  </a:moveTo>
                  <a:lnTo>
                    <a:pt x="617681" y="0"/>
                  </a:lnTo>
                  <a:lnTo>
                    <a:pt x="617681" y="501285"/>
                  </a:lnTo>
                  <a:lnTo>
                    <a:pt x="0" y="501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2970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TextBox 197"/>
            <p:cNvSpPr txBox="1"/>
            <p:nvPr/>
          </p:nvSpPr>
          <p:spPr>
            <a:xfrm>
              <a:off x="908544" y="102687"/>
              <a:ext cx="2108005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545454"/>
                  </a:solidFill>
                  <a:latin typeface="Poppins"/>
                  <a:ea typeface="Poppins"/>
                  <a:cs typeface="Poppins"/>
                  <a:sym typeface="Poppins"/>
                </a:rPr>
                <a:t>Self-study</a:t>
              </a:r>
            </a:p>
          </p:txBody>
        </p:sp>
      </p:grpSp>
      <p:grpSp>
        <p:nvGrpSpPr>
          <p:cNvPr id="198" name="Group 198"/>
          <p:cNvGrpSpPr/>
          <p:nvPr/>
        </p:nvGrpSpPr>
        <p:grpSpPr>
          <a:xfrm>
            <a:off x="8115306" y="9481661"/>
            <a:ext cx="2313991" cy="393785"/>
            <a:chOff x="0" y="0"/>
            <a:chExt cx="3085321" cy="525047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685216" cy="525047"/>
            </a:xfrm>
            <a:custGeom>
              <a:avLst/>
              <a:gdLst/>
              <a:ahLst/>
              <a:cxnLst/>
              <a:rect l="l" t="t" r="r" b="b"/>
              <a:pathLst>
                <a:path w="685216" h="525047">
                  <a:moveTo>
                    <a:pt x="0" y="0"/>
                  </a:moveTo>
                  <a:lnTo>
                    <a:pt x="685216" y="0"/>
                  </a:lnTo>
                  <a:lnTo>
                    <a:pt x="685216" y="525047"/>
                  </a:lnTo>
                  <a:lnTo>
                    <a:pt x="0" y="525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TextBox 200"/>
            <p:cNvSpPr txBox="1"/>
            <p:nvPr/>
          </p:nvSpPr>
          <p:spPr>
            <a:xfrm>
              <a:off x="977316" y="114568"/>
              <a:ext cx="2108005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545454"/>
                  </a:solidFill>
                  <a:latin typeface="Poppins"/>
                  <a:ea typeface="Poppins"/>
                  <a:cs typeface="Poppins"/>
                  <a:sym typeface="Poppins"/>
                </a:rPr>
                <a:t>1:1 Learning Session</a:t>
              </a:r>
            </a:p>
          </p:txBody>
        </p:sp>
      </p:grpSp>
      <p:sp>
        <p:nvSpPr>
          <p:cNvPr id="201" name="TextBox 201"/>
          <p:cNvSpPr txBox="1"/>
          <p:nvPr/>
        </p:nvSpPr>
        <p:spPr>
          <a:xfrm>
            <a:off x="3989366" y="9409928"/>
            <a:ext cx="1055288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545454"/>
                </a:solidFill>
                <a:latin typeface="Poppins Bold"/>
                <a:ea typeface="Poppins Bold"/>
                <a:cs typeface="Poppins Bold"/>
                <a:sym typeface="Poppins Bold"/>
              </a:rPr>
              <a:t>Key</a:t>
            </a:r>
          </a:p>
        </p:txBody>
      </p:sp>
      <p:grpSp>
        <p:nvGrpSpPr>
          <p:cNvPr id="202" name="Group 202"/>
          <p:cNvGrpSpPr/>
          <p:nvPr/>
        </p:nvGrpSpPr>
        <p:grpSpPr>
          <a:xfrm>
            <a:off x="10498500" y="9472750"/>
            <a:ext cx="2427305" cy="393785"/>
            <a:chOff x="0" y="0"/>
            <a:chExt cx="3236407" cy="525047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507326" cy="525047"/>
            </a:xfrm>
            <a:custGeom>
              <a:avLst/>
              <a:gdLst/>
              <a:ahLst/>
              <a:cxnLst/>
              <a:rect l="l" t="t" r="r" b="b"/>
              <a:pathLst>
                <a:path w="507326" h="525047">
                  <a:moveTo>
                    <a:pt x="0" y="0"/>
                  </a:moveTo>
                  <a:lnTo>
                    <a:pt x="507326" y="0"/>
                  </a:lnTo>
                  <a:lnTo>
                    <a:pt x="507326" y="525047"/>
                  </a:lnTo>
                  <a:lnTo>
                    <a:pt x="0" y="525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TextBox 204"/>
            <p:cNvSpPr txBox="1"/>
            <p:nvPr/>
          </p:nvSpPr>
          <p:spPr>
            <a:xfrm>
              <a:off x="689508" y="151775"/>
              <a:ext cx="2546899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545454"/>
                  </a:solidFill>
                  <a:latin typeface="Poppins"/>
                  <a:ea typeface="Poppins"/>
                  <a:cs typeface="Poppins"/>
                  <a:sym typeface="Poppins"/>
                </a:rPr>
                <a:t>Mentoring/Shadowing</a:t>
              </a:r>
            </a:p>
          </p:txBody>
        </p:sp>
      </p:grpSp>
      <p:sp>
        <p:nvSpPr>
          <p:cNvPr id="205" name="Freeform 205"/>
          <p:cNvSpPr/>
          <p:nvPr/>
        </p:nvSpPr>
        <p:spPr>
          <a:xfrm>
            <a:off x="16031222" y="0"/>
            <a:ext cx="2289036" cy="2645929"/>
          </a:xfrm>
          <a:custGeom>
            <a:avLst/>
            <a:gdLst/>
            <a:ahLst/>
            <a:cxnLst/>
            <a:rect l="l" t="t" r="r" b="b"/>
            <a:pathLst>
              <a:path w="2289036" h="2645929">
                <a:moveTo>
                  <a:pt x="0" y="0"/>
                </a:moveTo>
                <a:lnTo>
                  <a:pt x="2289036" y="0"/>
                </a:lnTo>
                <a:lnTo>
                  <a:pt x="2289036" y="2645929"/>
                </a:lnTo>
                <a:lnTo>
                  <a:pt x="0" y="264592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TextBox 206"/>
          <p:cNvSpPr txBox="1"/>
          <p:nvPr/>
        </p:nvSpPr>
        <p:spPr>
          <a:xfrm>
            <a:off x="1028700" y="731547"/>
            <a:ext cx="6092784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 dirty="0">
                <a:solidFill>
                  <a:srgbClr val="00A2E1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Learner Journey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1090800" y="1551339"/>
            <a:ext cx="7678599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b="1">
                <a:solidFill>
                  <a:srgbClr val="004899"/>
                </a:solidFill>
                <a:latin typeface="Poppins Bold"/>
                <a:ea typeface="Poppins Bold"/>
                <a:cs typeface="Poppins Bold"/>
                <a:sym typeface="Poppins Bold"/>
              </a:rPr>
              <a:t>Business Administrator </a:t>
            </a:r>
          </a:p>
          <a:p>
            <a:pPr algn="l">
              <a:lnSpc>
                <a:spcPts val="3200"/>
              </a:lnSpc>
            </a:pPr>
            <a:r>
              <a:rPr lang="en-US" sz="2000" b="1">
                <a:solidFill>
                  <a:srgbClr val="004899"/>
                </a:solidFill>
                <a:latin typeface="Poppins Bold"/>
                <a:ea typeface="Poppins Bold"/>
                <a:cs typeface="Poppins Bold"/>
                <a:sym typeface="Poppins Bold"/>
              </a:rPr>
              <a:t>Duration: 15 months</a:t>
            </a:r>
          </a:p>
        </p:txBody>
      </p:sp>
      <p:grpSp>
        <p:nvGrpSpPr>
          <p:cNvPr id="208" name="Group 208"/>
          <p:cNvGrpSpPr/>
          <p:nvPr/>
        </p:nvGrpSpPr>
        <p:grpSpPr>
          <a:xfrm>
            <a:off x="1109198" y="8665772"/>
            <a:ext cx="1976071" cy="1453243"/>
            <a:chOff x="0" y="0"/>
            <a:chExt cx="520447" cy="382747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520447" cy="382747"/>
            </a:xfrm>
            <a:custGeom>
              <a:avLst/>
              <a:gdLst/>
              <a:ahLst/>
              <a:cxnLst/>
              <a:rect l="l" t="t" r="r" b="b"/>
              <a:pathLst>
                <a:path w="520447" h="382747">
                  <a:moveTo>
                    <a:pt x="39178" y="0"/>
                  </a:moveTo>
                  <a:lnTo>
                    <a:pt x="481268" y="0"/>
                  </a:lnTo>
                  <a:cubicBezTo>
                    <a:pt x="502906" y="0"/>
                    <a:pt x="520447" y="17541"/>
                    <a:pt x="520447" y="39178"/>
                  </a:cubicBezTo>
                  <a:lnTo>
                    <a:pt x="520447" y="343569"/>
                  </a:lnTo>
                  <a:cubicBezTo>
                    <a:pt x="520447" y="353959"/>
                    <a:pt x="516319" y="363925"/>
                    <a:pt x="508972" y="371272"/>
                  </a:cubicBezTo>
                  <a:cubicBezTo>
                    <a:pt x="501624" y="378619"/>
                    <a:pt x="491659" y="382747"/>
                    <a:pt x="481268" y="382747"/>
                  </a:cubicBezTo>
                  <a:lnTo>
                    <a:pt x="39178" y="382747"/>
                  </a:lnTo>
                  <a:cubicBezTo>
                    <a:pt x="28788" y="382747"/>
                    <a:pt x="18822" y="378619"/>
                    <a:pt x="11475" y="371272"/>
                  </a:cubicBezTo>
                  <a:cubicBezTo>
                    <a:pt x="4128" y="363925"/>
                    <a:pt x="0" y="353959"/>
                    <a:pt x="0" y="343569"/>
                  </a:cubicBezTo>
                  <a:lnTo>
                    <a:pt x="0" y="39178"/>
                  </a:lnTo>
                  <a:cubicBezTo>
                    <a:pt x="0" y="28788"/>
                    <a:pt x="4128" y="18822"/>
                    <a:pt x="11475" y="11475"/>
                  </a:cubicBezTo>
                  <a:cubicBezTo>
                    <a:pt x="18822" y="4128"/>
                    <a:pt x="28788" y="0"/>
                    <a:pt x="39178" y="0"/>
                  </a:cubicBezTo>
                  <a:close/>
                </a:path>
              </a:pathLst>
            </a:custGeom>
            <a:solidFill>
              <a:srgbClr val="FDF5FC"/>
            </a:solidFill>
            <a:ln w="38100" cap="sq">
              <a:solidFill>
                <a:srgbClr val="F966AA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TextBox 210"/>
            <p:cNvSpPr txBox="1"/>
            <p:nvPr/>
          </p:nvSpPr>
          <p:spPr>
            <a:xfrm>
              <a:off x="0" y="-38100"/>
              <a:ext cx="520447" cy="42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1" name="TextBox 211"/>
          <p:cNvSpPr txBox="1"/>
          <p:nvPr/>
        </p:nvSpPr>
        <p:spPr>
          <a:xfrm>
            <a:off x="1172048" y="9003550"/>
            <a:ext cx="1892047" cy="99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14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Knowledge and behaviours test, Portfolio of evidence and discussion, </a:t>
            </a:r>
          </a:p>
          <a:p>
            <a:pPr algn="ctr">
              <a:lnSpc>
                <a:spcPts val="1609"/>
              </a:lnSpc>
            </a:pPr>
            <a:r>
              <a:rPr lang="en-US" sz="114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Project presentation</a:t>
            </a:r>
          </a:p>
        </p:txBody>
      </p:sp>
      <p:grpSp>
        <p:nvGrpSpPr>
          <p:cNvPr id="212" name="Group 212"/>
          <p:cNvGrpSpPr/>
          <p:nvPr/>
        </p:nvGrpSpPr>
        <p:grpSpPr>
          <a:xfrm>
            <a:off x="1267537" y="8505723"/>
            <a:ext cx="1539192" cy="464519"/>
            <a:chOff x="0" y="0"/>
            <a:chExt cx="430480" cy="129916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F966A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TextBox 214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sp>
        <p:nvSpPr>
          <p:cNvPr id="215" name="TextBox 215"/>
          <p:cNvSpPr txBox="1"/>
          <p:nvPr/>
        </p:nvSpPr>
        <p:spPr>
          <a:xfrm>
            <a:off x="1191259" y="8486673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EPA</a:t>
            </a:r>
          </a:p>
        </p:txBody>
      </p:sp>
      <p:grpSp>
        <p:nvGrpSpPr>
          <p:cNvPr id="216" name="Group 216"/>
          <p:cNvGrpSpPr/>
          <p:nvPr/>
        </p:nvGrpSpPr>
        <p:grpSpPr>
          <a:xfrm>
            <a:off x="11312857" y="6663190"/>
            <a:ext cx="1539192" cy="464519"/>
            <a:chOff x="0" y="0"/>
            <a:chExt cx="430480" cy="129916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430480" cy="129916"/>
            </a:xfrm>
            <a:custGeom>
              <a:avLst/>
              <a:gdLst/>
              <a:ahLst/>
              <a:cxnLst/>
              <a:rect l="l" t="t" r="r" b="b"/>
              <a:pathLst>
                <a:path w="430480" h="129916">
                  <a:moveTo>
                    <a:pt x="64958" y="0"/>
                  </a:moveTo>
                  <a:lnTo>
                    <a:pt x="365521" y="0"/>
                  </a:lnTo>
                  <a:cubicBezTo>
                    <a:pt x="382749" y="0"/>
                    <a:pt x="399272" y="6844"/>
                    <a:pt x="411454" y="19026"/>
                  </a:cubicBezTo>
                  <a:cubicBezTo>
                    <a:pt x="423636" y="31208"/>
                    <a:pt x="430480" y="47730"/>
                    <a:pt x="430480" y="64958"/>
                  </a:cubicBezTo>
                  <a:lnTo>
                    <a:pt x="430480" y="64958"/>
                  </a:lnTo>
                  <a:cubicBezTo>
                    <a:pt x="430480" y="82186"/>
                    <a:pt x="423636" y="98708"/>
                    <a:pt x="411454" y="110890"/>
                  </a:cubicBezTo>
                  <a:cubicBezTo>
                    <a:pt x="399272" y="123072"/>
                    <a:pt x="382749" y="129916"/>
                    <a:pt x="365521" y="129916"/>
                  </a:cubicBezTo>
                  <a:lnTo>
                    <a:pt x="64958" y="129916"/>
                  </a:lnTo>
                  <a:cubicBezTo>
                    <a:pt x="47730" y="129916"/>
                    <a:pt x="31208" y="123072"/>
                    <a:pt x="19026" y="110890"/>
                  </a:cubicBezTo>
                  <a:cubicBezTo>
                    <a:pt x="6844" y="98708"/>
                    <a:pt x="0" y="82186"/>
                    <a:pt x="0" y="64958"/>
                  </a:cubicBezTo>
                  <a:lnTo>
                    <a:pt x="0" y="64958"/>
                  </a:lnTo>
                  <a:cubicBezTo>
                    <a:pt x="0" y="47730"/>
                    <a:pt x="6844" y="31208"/>
                    <a:pt x="19026" y="19026"/>
                  </a:cubicBezTo>
                  <a:cubicBezTo>
                    <a:pt x="31208" y="6844"/>
                    <a:pt x="47730" y="0"/>
                    <a:pt x="64958" y="0"/>
                  </a:cubicBezTo>
                  <a:close/>
                </a:path>
              </a:pathLst>
            </a:custGeom>
            <a:solidFill>
              <a:srgbClr val="38B6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" name="TextBox 218"/>
            <p:cNvSpPr txBox="1"/>
            <p:nvPr/>
          </p:nvSpPr>
          <p:spPr>
            <a:xfrm>
              <a:off x="0" y="0"/>
              <a:ext cx="430480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sp>
        <p:nvSpPr>
          <p:cNvPr id="219" name="TextBox 219"/>
          <p:cNvSpPr txBox="1"/>
          <p:nvPr/>
        </p:nvSpPr>
        <p:spPr>
          <a:xfrm>
            <a:off x="11204581" y="6649705"/>
            <a:ext cx="177959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Month 15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8793425" y="7146840"/>
            <a:ext cx="1506365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Managing Performance</a:t>
            </a:r>
          </a:p>
        </p:txBody>
      </p:sp>
      <p:grpSp>
        <p:nvGrpSpPr>
          <p:cNvPr id="224" name="Group 224"/>
          <p:cNvGrpSpPr/>
          <p:nvPr/>
        </p:nvGrpSpPr>
        <p:grpSpPr>
          <a:xfrm>
            <a:off x="7329401" y="8428630"/>
            <a:ext cx="5425385" cy="464519"/>
            <a:chOff x="0" y="0"/>
            <a:chExt cx="1517366" cy="129916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1517366" cy="129916"/>
            </a:xfrm>
            <a:custGeom>
              <a:avLst/>
              <a:gdLst/>
              <a:ahLst/>
              <a:cxnLst/>
              <a:rect l="l" t="t" r="r" b="b"/>
              <a:pathLst>
                <a:path w="1517366" h="129916">
                  <a:moveTo>
                    <a:pt x="38528" y="0"/>
                  </a:moveTo>
                  <a:lnTo>
                    <a:pt x="1478837" y="0"/>
                  </a:lnTo>
                  <a:cubicBezTo>
                    <a:pt x="1489056" y="0"/>
                    <a:pt x="1498855" y="4059"/>
                    <a:pt x="1506081" y="11285"/>
                  </a:cubicBezTo>
                  <a:cubicBezTo>
                    <a:pt x="1513306" y="18510"/>
                    <a:pt x="1517366" y="28310"/>
                    <a:pt x="1517366" y="38528"/>
                  </a:cubicBezTo>
                  <a:lnTo>
                    <a:pt x="1517366" y="91388"/>
                  </a:lnTo>
                  <a:cubicBezTo>
                    <a:pt x="1517366" y="112666"/>
                    <a:pt x="1500116" y="129916"/>
                    <a:pt x="1478837" y="129916"/>
                  </a:cubicBezTo>
                  <a:lnTo>
                    <a:pt x="38528" y="129916"/>
                  </a:lnTo>
                  <a:cubicBezTo>
                    <a:pt x="17250" y="129916"/>
                    <a:pt x="0" y="112666"/>
                    <a:pt x="0" y="91388"/>
                  </a:cubicBezTo>
                  <a:lnTo>
                    <a:pt x="0" y="38528"/>
                  </a:lnTo>
                  <a:cubicBezTo>
                    <a:pt x="0" y="28310"/>
                    <a:pt x="4059" y="18510"/>
                    <a:pt x="11285" y="11285"/>
                  </a:cubicBezTo>
                  <a:cubicBezTo>
                    <a:pt x="18510" y="4059"/>
                    <a:pt x="28310" y="0"/>
                    <a:pt x="38528" y="0"/>
                  </a:cubicBezTo>
                  <a:close/>
                </a:path>
              </a:pathLst>
            </a:custGeom>
            <a:solidFill>
              <a:srgbClr val="7ED95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TextBox 226"/>
            <p:cNvSpPr txBox="1"/>
            <p:nvPr/>
          </p:nvSpPr>
          <p:spPr>
            <a:xfrm>
              <a:off x="0" y="0"/>
              <a:ext cx="1517366" cy="129916"/>
            </a:xfrm>
            <a:prstGeom prst="rect">
              <a:avLst/>
            </a:prstGeom>
          </p:spPr>
          <p:txBody>
            <a:bodyPr lIns="68307" tIns="68307" rIns="68307" bIns="68307" rtlCol="0" anchor="ctr"/>
            <a:lstStyle/>
            <a:p>
              <a:pPr algn="just">
                <a:lnSpc>
                  <a:spcPts val="2693"/>
                </a:lnSpc>
              </a:pPr>
              <a:endParaRPr/>
            </a:p>
          </p:txBody>
        </p:sp>
      </p:grpSp>
      <p:sp>
        <p:nvSpPr>
          <p:cNvPr id="227" name="TextBox 227"/>
          <p:cNvSpPr txBox="1"/>
          <p:nvPr/>
        </p:nvSpPr>
        <p:spPr>
          <a:xfrm>
            <a:off x="7307768" y="8469384"/>
            <a:ext cx="542485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SPARK ACADEMY PATHWAY</a:t>
            </a:r>
          </a:p>
        </p:txBody>
      </p:sp>
      <p:pic>
        <p:nvPicPr>
          <p:cNvPr id="235" name="Picture 234">
            <a:extLst>
              <a:ext uri="{FF2B5EF4-FFF2-40B4-BE49-F238E27FC236}">
                <a16:creationId xmlns:a16="http://schemas.microsoft.com/office/drawing/2014/main" id="{B8FEFCC5-3B41-42B4-AE4B-E10A390AEFF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5283" t="9705" r="6229" b="16236"/>
          <a:stretch/>
        </p:blipFill>
        <p:spPr>
          <a:xfrm>
            <a:off x="13329196" y="7222828"/>
            <a:ext cx="2475576" cy="3079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22926" y="-6409939"/>
            <a:ext cx="25849622" cy="13744809"/>
            <a:chOff x="0" y="0"/>
            <a:chExt cx="3116547" cy="16571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6547" cy="1657136"/>
            </a:xfrm>
            <a:custGeom>
              <a:avLst/>
              <a:gdLst/>
              <a:ahLst/>
              <a:cxnLst/>
              <a:rect l="l" t="t" r="r" b="b"/>
              <a:pathLst>
                <a:path w="3116547" h="1657136">
                  <a:moveTo>
                    <a:pt x="1558273" y="0"/>
                  </a:moveTo>
                  <a:cubicBezTo>
                    <a:pt x="697663" y="0"/>
                    <a:pt x="0" y="370963"/>
                    <a:pt x="0" y="828568"/>
                  </a:cubicBezTo>
                  <a:cubicBezTo>
                    <a:pt x="0" y="1286173"/>
                    <a:pt x="697663" y="1657136"/>
                    <a:pt x="1558273" y="1657136"/>
                  </a:cubicBezTo>
                  <a:cubicBezTo>
                    <a:pt x="2418884" y="1657136"/>
                    <a:pt x="3116547" y="1286173"/>
                    <a:pt x="3116547" y="828568"/>
                  </a:cubicBezTo>
                  <a:cubicBezTo>
                    <a:pt x="3116547" y="370963"/>
                    <a:pt x="2418884" y="0"/>
                    <a:pt x="1558273" y="0"/>
                  </a:cubicBezTo>
                  <a:close/>
                </a:path>
              </a:pathLst>
            </a:custGeom>
            <a:solidFill>
              <a:srgbClr val="00A2E1">
                <a:alpha val="11765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92176" y="145831"/>
              <a:ext cx="2532194" cy="1355948"/>
            </a:xfrm>
            <a:prstGeom prst="rect">
              <a:avLst/>
            </a:prstGeom>
          </p:spPr>
          <p:txBody>
            <a:bodyPr lIns="14049" tIns="14049" rIns="14049" bIns="14049" rtlCol="0" anchor="ctr"/>
            <a:lstStyle/>
            <a:p>
              <a:pPr algn="ctr">
                <a:lnSpc>
                  <a:spcPts val="7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2258" y="3892463"/>
            <a:ext cx="6121614" cy="7209129"/>
            <a:chOff x="0" y="0"/>
            <a:chExt cx="1451049" cy="17088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1049" cy="1708831"/>
            </a:xfrm>
            <a:custGeom>
              <a:avLst/>
              <a:gdLst/>
              <a:ahLst/>
              <a:cxnLst/>
              <a:rect l="l" t="t" r="r" b="b"/>
              <a:pathLst>
                <a:path w="1451049" h="1708831">
                  <a:moveTo>
                    <a:pt x="63234" y="0"/>
                  </a:moveTo>
                  <a:lnTo>
                    <a:pt x="1387815" y="0"/>
                  </a:lnTo>
                  <a:cubicBezTo>
                    <a:pt x="1404586" y="0"/>
                    <a:pt x="1420670" y="6662"/>
                    <a:pt x="1432528" y="18521"/>
                  </a:cubicBezTo>
                  <a:cubicBezTo>
                    <a:pt x="1444387" y="30380"/>
                    <a:pt x="1451049" y="46464"/>
                    <a:pt x="1451049" y="63234"/>
                  </a:cubicBezTo>
                  <a:lnTo>
                    <a:pt x="1451049" y="1645596"/>
                  </a:lnTo>
                  <a:cubicBezTo>
                    <a:pt x="1451049" y="1680520"/>
                    <a:pt x="1422738" y="1708831"/>
                    <a:pt x="1387815" y="1708831"/>
                  </a:cubicBezTo>
                  <a:lnTo>
                    <a:pt x="63234" y="1708831"/>
                  </a:lnTo>
                  <a:cubicBezTo>
                    <a:pt x="28311" y="1708831"/>
                    <a:pt x="0" y="1680520"/>
                    <a:pt x="0" y="1645596"/>
                  </a:cubicBezTo>
                  <a:lnTo>
                    <a:pt x="0" y="63234"/>
                  </a:lnTo>
                  <a:cubicBezTo>
                    <a:pt x="0" y="28311"/>
                    <a:pt x="28311" y="0"/>
                    <a:pt x="63234" y="0"/>
                  </a:cubicBezTo>
                  <a:close/>
                </a:path>
              </a:pathLst>
            </a:custGeom>
            <a:solidFill>
              <a:srgbClr val="00489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51049" cy="1746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89356" y="3892463"/>
            <a:ext cx="6044772" cy="6927095"/>
            <a:chOff x="0" y="0"/>
            <a:chExt cx="1432835" cy="16419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2835" cy="1641978"/>
            </a:xfrm>
            <a:custGeom>
              <a:avLst/>
              <a:gdLst/>
              <a:ahLst/>
              <a:cxnLst/>
              <a:rect l="l" t="t" r="r" b="b"/>
              <a:pathLst>
                <a:path w="1432835" h="1641978">
                  <a:moveTo>
                    <a:pt x="64038" y="0"/>
                  </a:moveTo>
                  <a:lnTo>
                    <a:pt x="1368797" y="0"/>
                  </a:lnTo>
                  <a:cubicBezTo>
                    <a:pt x="1404164" y="0"/>
                    <a:pt x="1432835" y="28671"/>
                    <a:pt x="1432835" y="64038"/>
                  </a:cubicBezTo>
                  <a:lnTo>
                    <a:pt x="1432835" y="1577940"/>
                  </a:lnTo>
                  <a:cubicBezTo>
                    <a:pt x="1432835" y="1613307"/>
                    <a:pt x="1404164" y="1641978"/>
                    <a:pt x="1368797" y="1641978"/>
                  </a:cubicBezTo>
                  <a:lnTo>
                    <a:pt x="64038" y="1641978"/>
                  </a:lnTo>
                  <a:cubicBezTo>
                    <a:pt x="28671" y="1641978"/>
                    <a:pt x="0" y="1613307"/>
                    <a:pt x="0" y="1577940"/>
                  </a:cubicBezTo>
                  <a:lnTo>
                    <a:pt x="0" y="64038"/>
                  </a:lnTo>
                  <a:cubicBezTo>
                    <a:pt x="0" y="28671"/>
                    <a:pt x="28671" y="0"/>
                    <a:pt x="64038" y="0"/>
                  </a:cubicBezTo>
                  <a:close/>
                </a:path>
              </a:pathLst>
            </a:custGeom>
            <a:solidFill>
              <a:srgbClr val="F966A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32835" cy="1680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34128" y="3892463"/>
            <a:ext cx="6121614" cy="6927095"/>
            <a:chOff x="0" y="0"/>
            <a:chExt cx="1451049" cy="16419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51049" cy="1641978"/>
            </a:xfrm>
            <a:custGeom>
              <a:avLst/>
              <a:gdLst/>
              <a:ahLst/>
              <a:cxnLst/>
              <a:rect l="l" t="t" r="r" b="b"/>
              <a:pathLst>
                <a:path w="1451049" h="1641978">
                  <a:moveTo>
                    <a:pt x="63234" y="0"/>
                  </a:moveTo>
                  <a:lnTo>
                    <a:pt x="1387815" y="0"/>
                  </a:lnTo>
                  <a:cubicBezTo>
                    <a:pt x="1404586" y="0"/>
                    <a:pt x="1420670" y="6662"/>
                    <a:pt x="1432528" y="18521"/>
                  </a:cubicBezTo>
                  <a:cubicBezTo>
                    <a:pt x="1444387" y="30380"/>
                    <a:pt x="1451049" y="46464"/>
                    <a:pt x="1451049" y="63234"/>
                  </a:cubicBezTo>
                  <a:lnTo>
                    <a:pt x="1451049" y="1578744"/>
                  </a:lnTo>
                  <a:cubicBezTo>
                    <a:pt x="1451049" y="1613667"/>
                    <a:pt x="1422738" y="1641978"/>
                    <a:pt x="1387815" y="1641978"/>
                  </a:cubicBezTo>
                  <a:lnTo>
                    <a:pt x="63234" y="1641978"/>
                  </a:lnTo>
                  <a:cubicBezTo>
                    <a:pt x="28311" y="1641978"/>
                    <a:pt x="0" y="1613667"/>
                    <a:pt x="0" y="1578744"/>
                  </a:cubicBezTo>
                  <a:lnTo>
                    <a:pt x="0" y="63234"/>
                  </a:lnTo>
                  <a:cubicBezTo>
                    <a:pt x="0" y="28311"/>
                    <a:pt x="28311" y="0"/>
                    <a:pt x="63234" y="0"/>
                  </a:cubicBezTo>
                  <a:close/>
                </a:path>
              </a:pathLst>
            </a:custGeom>
            <a:solidFill>
              <a:srgbClr val="00A2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51049" cy="1680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860296" y="4459383"/>
            <a:ext cx="852623" cy="861235"/>
          </a:xfrm>
          <a:custGeom>
            <a:avLst/>
            <a:gdLst/>
            <a:ahLst/>
            <a:cxnLst/>
            <a:rect l="l" t="t" r="r" b="b"/>
            <a:pathLst>
              <a:path w="852623" h="861235">
                <a:moveTo>
                  <a:pt x="0" y="0"/>
                </a:moveTo>
                <a:lnTo>
                  <a:pt x="852622" y="0"/>
                </a:lnTo>
                <a:lnTo>
                  <a:pt x="852622" y="861235"/>
                </a:lnTo>
                <a:lnTo>
                  <a:pt x="0" y="861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5998964" y="-323816"/>
            <a:ext cx="2289036" cy="2645929"/>
          </a:xfrm>
          <a:custGeom>
            <a:avLst/>
            <a:gdLst/>
            <a:ahLst/>
            <a:cxnLst/>
            <a:rect l="l" t="t" r="r" b="b"/>
            <a:pathLst>
              <a:path w="2289036" h="2645929">
                <a:moveTo>
                  <a:pt x="0" y="0"/>
                </a:moveTo>
                <a:lnTo>
                  <a:pt x="2289036" y="0"/>
                </a:lnTo>
                <a:lnTo>
                  <a:pt x="2289036" y="2645929"/>
                </a:lnTo>
                <a:lnTo>
                  <a:pt x="0" y="26459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598992" y="4596360"/>
            <a:ext cx="794900" cy="794900"/>
          </a:xfrm>
          <a:custGeom>
            <a:avLst/>
            <a:gdLst/>
            <a:ahLst/>
            <a:cxnLst/>
            <a:rect l="l" t="t" r="r" b="b"/>
            <a:pathLst>
              <a:path w="794900" h="794900">
                <a:moveTo>
                  <a:pt x="0" y="0"/>
                </a:moveTo>
                <a:lnTo>
                  <a:pt x="794900" y="0"/>
                </a:lnTo>
                <a:lnTo>
                  <a:pt x="794900" y="794900"/>
                </a:lnTo>
                <a:lnTo>
                  <a:pt x="0" y="794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6813786" y="4395640"/>
            <a:ext cx="810617" cy="924978"/>
          </a:xfrm>
          <a:custGeom>
            <a:avLst/>
            <a:gdLst/>
            <a:ahLst/>
            <a:cxnLst/>
            <a:rect l="l" t="t" r="r" b="b"/>
            <a:pathLst>
              <a:path w="810617" h="924978">
                <a:moveTo>
                  <a:pt x="0" y="0"/>
                </a:moveTo>
                <a:lnTo>
                  <a:pt x="810617" y="0"/>
                </a:lnTo>
                <a:lnTo>
                  <a:pt x="810617" y="924978"/>
                </a:lnTo>
                <a:lnTo>
                  <a:pt x="0" y="9249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8014958" y="4392708"/>
            <a:ext cx="2472060" cy="171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Portfolio and Professional  Discussion</a:t>
            </a:r>
          </a:p>
          <a:p>
            <a:pPr algn="l">
              <a:lnSpc>
                <a:spcPts val="3360"/>
              </a:lnSpc>
            </a:pPr>
            <a:endParaRPr lang="en-US" sz="2400" b="1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86123" y="4402233"/>
            <a:ext cx="3955558" cy="1616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 dirty="0">
                <a:solidFill>
                  <a:srgbClr val="FFFFFF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Final Project presentation slides and question/answer session</a:t>
            </a:r>
          </a:p>
          <a:p>
            <a:pPr algn="l">
              <a:lnSpc>
                <a:spcPts val="3219"/>
              </a:lnSpc>
            </a:pPr>
            <a:endParaRPr lang="en-US" sz="2299" b="1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06965" y="6190197"/>
            <a:ext cx="5034716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15 mins Project Presentation, followed by a structured Q&amp;A session between the apprentice and their independent end Assessor,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centred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around the project evidence of 15 minutes. </a:t>
            </a:r>
          </a:p>
          <a:p>
            <a:pPr algn="l">
              <a:lnSpc>
                <a:spcPts val="2880"/>
              </a:lnSpc>
            </a:pPr>
            <a:endParaRPr lang="en-US" sz="18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813786" y="6190197"/>
            <a:ext cx="4595912" cy="216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Interview with portfolio of evidence of 45 minutes. Guided discussion with Assessor about evidence produced from real-work throughout the course of the apprenticeship</a:t>
            </a:r>
          </a:p>
          <a:p>
            <a:pPr algn="l">
              <a:lnSpc>
                <a:spcPts val="2880"/>
              </a:lnSpc>
            </a:pPr>
            <a:endParaRPr lang="en-US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160593" y="4392708"/>
            <a:ext cx="2860609" cy="128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Multiple Choice Knowledge Test</a:t>
            </a:r>
          </a:p>
          <a:p>
            <a:pPr algn="l">
              <a:lnSpc>
                <a:spcPts val="3360"/>
              </a:lnSpc>
            </a:pPr>
            <a:endParaRPr lang="en-US" sz="2400" b="1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818180" y="6190197"/>
            <a:ext cx="4753509" cy="180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knowledge requirements within the Standard will be tested using 50 multiple-choice, on -screen questions over 1 hour test.  </a:t>
            </a:r>
          </a:p>
          <a:p>
            <a:pPr algn="l">
              <a:lnSpc>
                <a:spcPts val="2880"/>
              </a:lnSpc>
            </a:pPr>
            <a:endParaRPr lang="en-US"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96442" y="882837"/>
            <a:ext cx="13115127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 dirty="0">
                <a:solidFill>
                  <a:srgbClr val="00A2E1"/>
                </a:solidFill>
                <a:latin typeface="Poppins" panose="00000500000000000000" pitchFamily="50" charset="0"/>
                <a:ea typeface="Poppins Semi-Bold"/>
                <a:cs typeface="Poppins" panose="00000500000000000000" pitchFamily="50" charset="0"/>
                <a:sym typeface="Poppins Semi-Bold"/>
              </a:rPr>
              <a:t>End-Point Assessment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8542" y="1826892"/>
            <a:ext cx="6822958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Level 3 Business Administration Apprenticeship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97796" y="-4964152"/>
            <a:ext cx="25219954" cy="16042821"/>
            <a:chOff x="0" y="0"/>
            <a:chExt cx="3040631" cy="1934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0631" cy="1934195"/>
            </a:xfrm>
            <a:custGeom>
              <a:avLst/>
              <a:gdLst/>
              <a:ahLst/>
              <a:cxnLst/>
              <a:rect l="l" t="t" r="r" b="b"/>
              <a:pathLst>
                <a:path w="3040631" h="1934195">
                  <a:moveTo>
                    <a:pt x="1520316" y="0"/>
                  </a:moveTo>
                  <a:cubicBezTo>
                    <a:pt x="680668" y="0"/>
                    <a:pt x="0" y="432984"/>
                    <a:pt x="0" y="967097"/>
                  </a:cubicBezTo>
                  <a:cubicBezTo>
                    <a:pt x="0" y="1501210"/>
                    <a:pt x="680668" y="1934195"/>
                    <a:pt x="1520316" y="1934195"/>
                  </a:cubicBezTo>
                  <a:cubicBezTo>
                    <a:pt x="2359963" y="1934195"/>
                    <a:pt x="3040631" y="1501210"/>
                    <a:pt x="3040631" y="967097"/>
                  </a:cubicBezTo>
                  <a:cubicBezTo>
                    <a:pt x="3040631" y="432984"/>
                    <a:pt x="2359963" y="0"/>
                    <a:pt x="1520316" y="0"/>
                  </a:cubicBezTo>
                  <a:close/>
                </a:path>
              </a:pathLst>
            </a:custGeom>
            <a:solidFill>
              <a:srgbClr val="F2FA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85059" y="171806"/>
              <a:ext cx="2470513" cy="1581058"/>
            </a:xfrm>
            <a:prstGeom prst="rect">
              <a:avLst/>
            </a:prstGeom>
          </p:spPr>
          <p:txBody>
            <a:bodyPr lIns="14049" tIns="14049" rIns="14049" bIns="14049" rtlCol="0" anchor="ctr"/>
            <a:lstStyle/>
            <a:p>
              <a:pPr algn="ctr">
                <a:lnSpc>
                  <a:spcPts val="7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331232"/>
            <a:chOff x="0" y="0"/>
            <a:chExt cx="4816593" cy="6139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613987"/>
            </a:xfrm>
            <a:custGeom>
              <a:avLst/>
              <a:gdLst/>
              <a:ahLst/>
              <a:cxnLst/>
              <a:rect l="l" t="t" r="r" b="b"/>
              <a:pathLst>
                <a:path w="4816592" h="613987">
                  <a:moveTo>
                    <a:pt x="0" y="0"/>
                  </a:moveTo>
                  <a:lnTo>
                    <a:pt x="4816592" y="0"/>
                  </a:lnTo>
                  <a:lnTo>
                    <a:pt x="4816592" y="613987"/>
                  </a:lnTo>
                  <a:lnTo>
                    <a:pt x="0" y="613987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652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6031222" y="0"/>
            <a:ext cx="2289036" cy="2645929"/>
          </a:xfrm>
          <a:custGeom>
            <a:avLst/>
            <a:gdLst/>
            <a:ahLst/>
            <a:cxnLst/>
            <a:rect l="l" t="t" r="r" b="b"/>
            <a:pathLst>
              <a:path w="2289036" h="2645929">
                <a:moveTo>
                  <a:pt x="0" y="0"/>
                </a:moveTo>
                <a:lnTo>
                  <a:pt x="2289036" y="0"/>
                </a:lnTo>
                <a:lnTo>
                  <a:pt x="2289036" y="2645929"/>
                </a:lnTo>
                <a:lnTo>
                  <a:pt x="0" y="2645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-89902" y="2175491"/>
            <a:ext cx="6212838" cy="288733"/>
            <a:chOff x="0" y="0"/>
            <a:chExt cx="1636303" cy="760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36303" cy="76045"/>
            </a:xfrm>
            <a:custGeom>
              <a:avLst/>
              <a:gdLst/>
              <a:ahLst/>
              <a:cxnLst/>
              <a:rect l="l" t="t" r="r" b="b"/>
              <a:pathLst>
                <a:path w="1636303" h="76045">
                  <a:moveTo>
                    <a:pt x="38022" y="0"/>
                  </a:moveTo>
                  <a:lnTo>
                    <a:pt x="1598281" y="0"/>
                  </a:lnTo>
                  <a:cubicBezTo>
                    <a:pt x="1608365" y="0"/>
                    <a:pt x="1618036" y="4006"/>
                    <a:pt x="1625166" y="11137"/>
                  </a:cubicBezTo>
                  <a:cubicBezTo>
                    <a:pt x="1632297" y="18267"/>
                    <a:pt x="1636303" y="27938"/>
                    <a:pt x="1636303" y="38022"/>
                  </a:cubicBezTo>
                  <a:lnTo>
                    <a:pt x="1636303" y="38022"/>
                  </a:lnTo>
                  <a:cubicBezTo>
                    <a:pt x="1636303" y="48107"/>
                    <a:pt x="1632297" y="57778"/>
                    <a:pt x="1625166" y="64908"/>
                  </a:cubicBezTo>
                  <a:cubicBezTo>
                    <a:pt x="1618036" y="72039"/>
                    <a:pt x="1608365" y="76045"/>
                    <a:pt x="1598281" y="76045"/>
                  </a:cubicBezTo>
                  <a:lnTo>
                    <a:pt x="38022" y="76045"/>
                  </a:lnTo>
                  <a:cubicBezTo>
                    <a:pt x="27938" y="76045"/>
                    <a:pt x="18267" y="72039"/>
                    <a:pt x="11137" y="64908"/>
                  </a:cubicBezTo>
                  <a:cubicBezTo>
                    <a:pt x="4006" y="57778"/>
                    <a:pt x="0" y="48107"/>
                    <a:pt x="0" y="38022"/>
                  </a:cubicBezTo>
                  <a:lnTo>
                    <a:pt x="0" y="38022"/>
                  </a:lnTo>
                  <a:cubicBezTo>
                    <a:pt x="0" y="27938"/>
                    <a:pt x="4006" y="18267"/>
                    <a:pt x="11137" y="11137"/>
                  </a:cubicBezTo>
                  <a:cubicBezTo>
                    <a:pt x="18267" y="4006"/>
                    <a:pt x="27938" y="0"/>
                    <a:pt x="38022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36303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2588779"/>
            <a:ext cx="16147040" cy="267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At EPA you must complete a presentation on a Process Improvement / Project you have undertaken. The project/process improvement must be relevant to your place of work, and incorporate planning, managing, communicating with stakeholders and monitoring / reporting on the result of your project.</a:t>
            </a:r>
          </a:p>
          <a:p>
            <a:pPr algn="l">
              <a:lnSpc>
                <a:spcPts val="2645"/>
              </a:lnSpc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You should not start your project or process improvement before month 9 of your apprenticeship. When it comes to presenting your project, you might like to use PowerPoint or Prezi - </a:t>
            </a:r>
            <a:r>
              <a:rPr lang="en-US" sz="1889" u="sng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  <a:hlinkClick r:id="rId3" tooltip="https://prezi.com/p/br-xbilumduv/business-administration-level-3-projectimprovement/"/>
              </a:rPr>
              <a:t>Business Administration Level 3 Project/Improvement by ruby garlick (prezi.com)</a:t>
            </a:r>
          </a:p>
          <a:p>
            <a:pPr algn="l">
              <a:lnSpc>
                <a:spcPts val="2645"/>
              </a:lnSpc>
            </a:pPr>
            <a:endParaRPr lang="en-US" sz="1889" u="sng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  <a:hlinkClick r:id="rId3" tooltip="https://prezi.com/p/br-xbilumduv/business-administration-level-3-projectimprovement/"/>
            </a:endParaRPr>
          </a:p>
          <a:p>
            <a:pPr marL="0" lvl="0" indent="0" algn="l">
              <a:lnSpc>
                <a:spcPts val="2645"/>
              </a:lnSpc>
              <a:spcBef>
                <a:spcPct val="0"/>
              </a:spcBef>
            </a:pPr>
            <a:endParaRPr lang="en-US" sz="1889" u="sng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  <a:hlinkClick r:id="rId3" tooltip="https://prezi.com/p/br-xbilumduv/business-administration-level-3-projectimprovement/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28700" y="5564681"/>
            <a:ext cx="377861" cy="462917"/>
          </a:xfrm>
          <a:custGeom>
            <a:avLst/>
            <a:gdLst/>
            <a:ahLst/>
            <a:cxnLst/>
            <a:rect l="l" t="t" r="r" b="b"/>
            <a:pathLst>
              <a:path w="377861" h="462917">
                <a:moveTo>
                  <a:pt x="0" y="0"/>
                </a:moveTo>
                <a:lnTo>
                  <a:pt x="377861" y="0"/>
                </a:lnTo>
                <a:lnTo>
                  <a:pt x="377861" y="462917"/>
                </a:lnTo>
                <a:lnTo>
                  <a:pt x="0" y="462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117" r="-42280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028700" y="572116"/>
            <a:ext cx="866222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End-Point Assessment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372216"/>
            <a:ext cx="7151309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Process Improvement / Project Examples</a:t>
            </a:r>
          </a:p>
          <a:p>
            <a:pPr algn="l">
              <a:lnSpc>
                <a:spcPts val="3200"/>
              </a:lnSpc>
            </a:pPr>
            <a:endParaRPr lang="en-US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98401" y="5504618"/>
            <a:ext cx="8772502" cy="4657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1889" dirty="0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An Improvement to a Quality Management System, identifying non conformances and enabling them to improve their systems</a:t>
            </a:r>
          </a:p>
          <a:p>
            <a:pPr algn="l">
              <a:lnSpc>
                <a:spcPts val="2645"/>
              </a:lnSpc>
            </a:pPr>
            <a:endParaRPr lang="en-US" sz="1889" dirty="0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45"/>
              </a:lnSpc>
            </a:pPr>
            <a:r>
              <a:rPr lang="en-US" sz="1889" dirty="0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An improved Business Continuity Plan to meet ISO 9001, 14001 and 45001 requirements, which enable them to win more business/tenders</a:t>
            </a:r>
          </a:p>
          <a:p>
            <a:pPr algn="l">
              <a:lnSpc>
                <a:spcPts val="2645"/>
              </a:lnSpc>
            </a:pPr>
            <a:endParaRPr lang="en-US" sz="1889" dirty="0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45"/>
              </a:lnSpc>
            </a:pPr>
            <a:r>
              <a:rPr lang="en-US" sz="1889" dirty="0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HR based project that decreased the time it took for staff to be approved and </a:t>
            </a:r>
            <a:r>
              <a:rPr lang="en-US" sz="1889" dirty="0" err="1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authorised</a:t>
            </a:r>
            <a:r>
              <a:rPr lang="en-US" sz="1889" dirty="0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 to work</a:t>
            </a:r>
          </a:p>
          <a:p>
            <a:pPr algn="l">
              <a:lnSpc>
                <a:spcPts val="2645"/>
              </a:lnSpc>
            </a:pPr>
            <a:endParaRPr lang="en-US" sz="1889" dirty="0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45"/>
              </a:lnSpc>
            </a:pPr>
            <a:r>
              <a:rPr lang="en-US" sz="1889" dirty="0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Laboratory based project, consisting of surveying staff to identify training needs, improving the process used for testing samples and producing a training manual for staff – cost and time benefit</a:t>
            </a:r>
          </a:p>
          <a:p>
            <a:pPr algn="l">
              <a:lnSpc>
                <a:spcPts val="2645"/>
              </a:lnSpc>
            </a:pPr>
            <a:endParaRPr lang="en-US" sz="1889" dirty="0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>
              <a:lnSpc>
                <a:spcPts val="2645"/>
              </a:lnSpc>
              <a:spcBef>
                <a:spcPct val="0"/>
              </a:spcBef>
            </a:pPr>
            <a:endParaRPr lang="en-US" sz="1889" dirty="0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028700" y="6438900"/>
            <a:ext cx="377861" cy="462917"/>
          </a:xfrm>
          <a:custGeom>
            <a:avLst/>
            <a:gdLst/>
            <a:ahLst/>
            <a:cxnLst/>
            <a:rect l="l" t="t" r="r" b="b"/>
            <a:pathLst>
              <a:path w="377861" h="462917">
                <a:moveTo>
                  <a:pt x="0" y="0"/>
                </a:moveTo>
                <a:lnTo>
                  <a:pt x="377861" y="0"/>
                </a:lnTo>
                <a:lnTo>
                  <a:pt x="377861" y="462918"/>
                </a:lnTo>
                <a:lnTo>
                  <a:pt x="0" y="4629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117" r="-42280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028700" y="7499983"/>
            <a:ext cx="377861" cy="462917"/>
          </a:xfrm>
          <a:custGeom>
            <a:avLst/>
            <a:gdLst/>
            <a:ahLst/>
            <a:cxnLst/>
            <a:rect l="l" t="t" r="r" b="b"/>
            <a:pathLst>
              <a:path w="377861" h="462917">
                <a:moveTo>
                  <a:pt x="0" y="0"/>
                </a:moveTo>
                <a:lnTo>
                  <a:pt x="377861" y="0"/>
                </a:lnTo>
                <a:lnTo>
                  <a:pt x="377861" y="462917"/>
                </a:lnTo>
                <a:lnTo>
                  <a:pt x="0" y="462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117" r="-42280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028700" y="8420100"/>
            <a:ext cx="377861" cy="462917"/>
          </a:xfrm>
          <a:custGeom>
            <a:avLst/>
            <a:gdLst/>
            <a:ahLst/>
            <a:cxnLst/>
            <a:rect l="l" t="t" r="r" b="b"/>
            <a:pathLst>
              <a:path w="377861" h="462917">
                <a:moveTo>
                  <a:pt x="0" y="0"/>
                </a:moveTo>
                <a:lnTo>
                  <a:pt x="377861" y="0"/>
                </a:lnTo>
                <a:lnTo>
                  <a:pt x="377861" y="462918"/>
                </a:lnTo>
                <a:lnTo>
                  <a:pt x="0" y="4629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117" r="-42280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11033373" y="5504618"/>
            <a:ext cx="6649576" cy="434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Planning an Away Day including food and interactive events</a:t>
            </a:r>
          </a:p>
          <a:p>
            <a:pPr algn="l">
              <a:lnSpc>
                <a:spcPts val="2645"/>
              </a:lnSpc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Building a website</a:t>
            </a:r>
          </a:p>
          <a:p>
            <a:pPr algn="l">
              <a:lnSpc>
                <a:spcPts val="2645"/>
              </a:lnSpc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Improvement of online forms processes</a:t>
            </a:r>
          </a:p>
          <a:p>
            <a:pPr algn="l">
              <a:lnSpc>
                <a:spcPts val="2645"/>
              </a:lnSpc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New Starter / Employee guide or a training guide for colleagues</a:t>
            </a:r>
          </a:p>
          <a:p>
            <a:pPr algn="l">
              <a:lnSpc>
                <a:spcPts val="2645"/>
              </a:lnSpc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45"/>
              </a:lnSpc>
            </a:pPr>
            <a:r>
              <a:rPr lang="en-US" sz="1889">
                <a:solidFill>
                  <a:srgbClr val="004899"/>
                </a:solidFill>
                <a:latin typeface="Poppins"/>
                <a:ea typeface="Poppins"/>
                <a:cs typeface="Poppins"/>
                <a:sym typeface="Poppins"/>
              </a:rPr>
              <a:t>Setting up a new HR inbox to identify trends in patterns and volume of HR related issues</a:t>
            </a:r>
          </a:p>
          <a:p>
            <a:pPr marL="0" lvl="0" indent="0" algn="l">
              <a:lnSpc>
                <a:spcPts val="2645"/>
              </a:lnSpc>
              <a:spcBef>
                <a:spcPct val="0"/>
              </a:spcBef>
            </a:pPr>
            <a:endParaRPr lang="en-US" sz="1889">
              <a:solidFill>
                <a:srgbClr val="0048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0502388" y="5561768"/>
            <a:ext cx="377861" cy="462917"/>
          </a:xfrm>
          <a:custGeom>
            <a:avLst/>
            <a:gdLst/>
            <a:ahLst/>
            <a:cxnLst/>
            <a:rect l="l" t="t" r="r" b="b"/>
            <a:pathLst>
              <a:path w="377861" h="462917">
                <a:moveTo>
                  <a:pt x="0" y="0"/>
                </a:moveTo>
                <a:lnTo>
                  <a:pt x="377861" y="0"/>
                </a:lnTo>
                <a:lnTo>
                  <a:pt x="377861" y="462917"/>
                </a:lnTo>
                <a:lnTo>
                  <a:pt x="0" y="462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117" r="-42280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0502388" y="6475532"/>
            <a:ext cx="377861" cy="462917"/>
          </a:xfrm>
          <a:custGeom>
            <a:avLst/>
            <a:gdLst/>
            <a:ahLst/>
            <a:cxnLst/>
            <a:rect l="l" t="t" r="r" b="b"/>
            <a:pathLst>
              <a:path w="377861" h="462917">
                <a:moveTo>
                  <a:pt x="0" y="0"/>
                </a:moveTo>
                <a:lnTo>
                  <a:pt x="377861" y="0"/>
                </a:lnTo>
                <a:lnTo>
                  <a:pt x="377861" y="462918"/>
                </a:lnTo>
                <a:lnTo>
                  <a:pt x="0" y="4629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117" r="-42280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10502388" y="7160697"/>
            <a:ext cx="377861" cy="462917"/>
          </a:xfrm>
          <a:custGeom>
            <a:avLst/>
            <a:gdLst/>
            <a:ahLst/>
            <a:cxnLst/>
            <a:rect l="l" t="t" r="r" b="b"/>
            <a:pathLst>
              <a:path w="377861" h="462917">
                <a:moveTo>
                  <a:pt x="0" y="0"/>
                </a:moveTo>
                <a:lnTo>
                  <a:pt x="377861" y="0"/>
                </a:lnTo>
                <a:lnTo>
                  <a:pt x="377861" y="462917"/>
                </a:lnTo>
                <a:lnTo>
                  <a:pt x="0" y="462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117" r="-42280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10502388" y="7852346"/>
            <a:ext cx="377861" cy="462917"/>
          </a:xfrm>
          <a:custGeom>
            <a:avLst/>
            <a:gdLst/>
            <a:ahLst/>
            <a:cxnLst/>
            <a:rect l="l" t="t" r="r" b="b"/>
            <a:pathLst>
              <a:path w="377861" h="462917">
                <a:moveTo>
                  <a:pt x="0" y="0"/>
                </a:moveTo>
                <a:lnTo>
                  <a:pt x="377861" y="0"/>
                </a:lnTo>
                <a:lnTo>
                  <a:pt x="377861" y="462917"/>
                </a:lnTo>
                <a:lnTo>
                  <a:pt x="0" y="462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117" r="-42280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10502388" y="8806750"/>
            <a:ext cx="377861" cy="462917"/>
          </a:xfrm>
          <a:custGeom>
            <a:avLst/>
            <a:gdLst/>
            <a:ahLst/>
            <a:cxnLst/>
            <a:rect l="l" t="t" r="r" b="b"/>
            <a:pathLst>
              <a:path w="377861" h="462917">
                <a:moveTo>
                  <a:pt x="0" y="0"/>
                </a:moveTo>
                <a:lnTo>
                  <a:pt x="377861" y="0"/>
                </a:lnTo>
                <a:lnTo>
                  <a:pt x="377861" y="462917"/>
                </a:lnTo>
                <a:lnTo>
                  <a:pt x="0" y="462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117" r="-42280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028700" y="4867530"/>
            <a:ext cx="3768784" cy="397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3"/>
              </a:lnSpc>
            </a:pPr>
            <a:r>
              <a:rPr lang="en-US" sz="2436" b="1">
                <a:solidFill>
                  <a:srgbClr val="004899"/>
                </a:solidFill>
                <a:latin typeface="Poppins Bold"/>
                <a:ea typeface="Poppins Bold"/>
                <a:cs typeface="Poppins Bold"/>
                <a:sym typeface="Poppins Bold"/>
              </a:rPr>
              <a:t>Real Life Examples: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f8a1f5-94c1-47a7-856a-13e034ab5f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FA9AE903BABE4DA9E73919CF4F1573" ma:contentTypeVersion="18" ma:contentTypeDescription="Create a new document." ma:contentTypeScope="" ma:versionID="f839d9e824edb1c0bc965aa022322aea">
  <xsd:schema xmlns:xsd="http://www.w3.org/2001/XMLSchema" xmlns:xs="http://www.w3.org/2001/XMLSchema" xmlns:p="http://schemas.microsoft.com/office/2006/metadata/properties" xmlns:ns3="a7ae7ad2-a17f-4cea-bafa-c8293aed211b" xmlns:ns4="97f8a1f5-94c1-47a7-856a-13e034ab5f39" targetNamespace="http://schemas.microsoft.com/office/2006/metadata/properties" ma:root="true" ma:fieldsID="3e404cb2bdd8cd53d94989191f309933" ns3:_="" ns4:_="">
    <xsd:import namespace="a7ae7ad2-a17f-4cea-bafa-c8293aed211b"/>
    <xsd:import namespace="97f8a1f5-94c1-47a7-856a-13e034ab5f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e7ad2-a17f-4cea-bafa-c8293aed21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8a1f5-94c1-47a7-856a-13e034ab5f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AE757C-14A5-4C95-A7FF-F7E56BECC6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E77643-D77A-4194-B9DB-BD43D5AB9DF5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7f8a1f5-94c1-47a7-856a-13e034ab5f39"/>
    <ds:schemaRef ds:uri="a7ae7ad2-a17f-4cea-bafa-c8293aed211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8FCC7F-8F09-4A8E-ABE5-BDE47BBCA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e7ad2-a17f-4cea-bafa-c8293aed211b"/>
    <ds:schemaRef ds:uri="97f8a1f5-94c1-47a7-856a-13e034ab5f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1477</Words>
  <Application>Microsoft Office PowerPoint</Application>
  <PresentationFormat>Custom</PresentationFormat>
  <Paragraphs>204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Barlow Condensed Bold</vt:lpstr>
      <vt:lpstr>Canva Sans Medium</vt:lpstr>
      <vt:lpstr>Poppins Semi-Bold</vt:lpstr>
      <vt:lpstr>Poppins</vt:lpstr>
      <vt:lpstr>TT Bluescreens Bold</vt:lpstr>
      <vt:lpstr>Canva Sans Bold</vt:lpstr>
      <vt:lpstr>Poppins Medium</vt:lpstr>
      <vt:lpstr>Wingdings</vt:lpstr>
      <vt:lpstr>Poppins Bold</vt:lpstr>
      <vt:lpstr>Moontime</vt:lpstr>
      <vt:lpstr>Calibri</vt:lpstr>
      <vt:lpstr>Poppins Ultra-Bold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Administration NHS - Programme Overview</dc:title>
  <dc:creator>Paula Clark</dc:creator>
  <cp:lastModifiedBy>FARLEY, James (NHS GLOUCESTERSHIRE ICB - 11M)</cp:lastModifiedBy>
  <cp:revision>11</cp:revision>
  <dcterms:created xsi:type="dcterms:W3CDTF">2006-08-16T00:00:00Z</dcterms:created>
  <dcterms:modified xsi:type="dcterms:W3CDTF">2026-03-11T09:33:54Z</dcterms:modified>
  <dc:identifier>DAGzC42i8dY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0x010100BAFA9AE903BABE4DA9E73919CF4F1573</vt:lpwstr>
  </property>
</Properties>
</file>