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4"/>
  </p:sldMasterIdLst>
  <p:sldIdLst>
    <p:sldId id="257" r:id="rId5"/>
  </p:sldIdLst>
  <p:sldSz cx="10691813" cy="15119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B9E84-C09B-4D3D-80F0-8C4A47C2ED66}" v="6" dt="2026-05-05T09:54:00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32"/>
  </p:normalViewPr>
  <p:slideViewPr>
    <p:cSldViewPr snapToGrid="0">
      <p:cViewPr varScale="1">
        <p:scale>
          <a:sx n="27" d="100"/>
          <a:sy n="27" d="100"/>
        </p:scale>
        <p:origin x="2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772D-DB17-3B87-0E05-9F0553959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477" y="2474395"/>
            <a:ext cx="8018860" cy="5263774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9792A-0220-8A2D-8A77-FBD942435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90719-CA66-D3E6-2669-925C8D7E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9A38-60F7-2086-2351-45AC2613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01784-DACA-A7A7-4E25-B537ABF0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8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313E-2890-DB2A-30E3-BBBDAF3B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BD71A-9363-62A8-DE94-9600D43A3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EF0B3-2D12-6E5C-B932-623BFCCE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49533-1868-E455-7EB0-94154B4A5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78523-3EDD-5764-1009-402D932D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680D9-2D8D-FA54-7780-AFA1BB58B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710B-D458-93A7-3EF0-DA0F02B9A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62" y="804966"/>
            <a:ext cx="6782619" cy="1281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1227F-5F32-212B-B704-F97C454A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755C8-34CB-9984-A426-5E7C73BC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BF824-024A-50F9-A15F-791BB74B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2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background&#10;&#10;Description automatically generated">
            <a:extLst>
              <a:ext uri="{FF2B5EF4-FFF2-40B4-BE49-F238E27FC236}">
                <a16:creationId xmlns:a16="http://schemas.microsoft.com/office/drawing/2014/main" id="{C0DA9165-2C31-5DD0-CA96-2850FAE92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38"/>
            <a:ext cx="10691813" cy="151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blue background&#10;&#10;Description automatically generated">
            <a:extLst>
              <a:ext uri="{FF2B5EF4-FFF2-40B4-BE49-F238E27FC236}">
                <a16:creationId xmlns:a16="http://schemas.microsoft.com/office/drawing/2014/main" id="{5AFA3623-6823-7B1E-E048-A489C1328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38"/>
            <a:ext cx="10691813" cy="151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5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background&#10;&#10;Description automatically generated">
            <a:extLst>
              <a:ext uri="{FF2B5EF4-FFF2-40B4-BE49-F238E27FC236}">
                <a16:creationId xmlns:a16="http://schemas.microsoft.com/office/drawing/2014/main" id="{5B57BB89-DD13-CAA5-16D5-A0731225D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38"/>
            <a:ext cx="10691813" cy="151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8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lue background&#10;&#10;Description automatically generated">
            <a:extLst>
              <a:ext uri="{FF2B5EF4-FFF2-40B4-BE49-F238E27FC236}">
                <a16:creationId xmlns:a16="http://schemas.microsoft.com/office/drawing/2014/main" id="{64CBDE45-3416-5BE2-BD45-1E07D0B91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38"/>
            <a:ext cx="10691813" cy="151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and white background&#10;&#10;Description automatically generated">
            <a:extLst>
              <a:ext uri="{FF2B5EF4-FFF2-40B4-BE49-F238E27FC236}">
                <a16:creationId xmlns:a16="http://schemas.microsoft.com/office/drawing/2014/main" id="{0D9F8F79-99D9-5801-0F11-AABAB44CD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38"/>
            <a:ext cx="10691813" cy="151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0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0E8D-4AF9-5EA5-40FC-45663A4A4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2935A-CEB9-C608-C545-A1CE87C4A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7637D-838C-AD5C-CF42-EE661910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3306-AFB3-8E17-EEA1-AC7CCDCE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3A679-2721-E2FF-5E77-D93484BC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9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588D-7543-3093-1894-BFC661A6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93" y="3769340"/>
            <a:ext cx="9221689" cy="6289229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E7732-C907-251F-666A-2088F6E6E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93" y="10118067"/>
            <a:ext cx="9221689" cy="3307357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82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82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82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8371-70E1-8BA9-5D7D-83AB9C69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49B7-B430-CA6B-0B31-F48E4099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060D4-D6CB-CA08-A250-42F285B2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8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D6DE-3350-352B-5081-B4E530D9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3FC8-C44E-3186-BFF9-2C2AE3144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8AA56-9D0A-9C9E-CF9B-FB0B1DECD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99979-4BF1-562B-C794-D21294BF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5029E-247F-9C2E-EF09-D213C664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395C-97D5-67D6-AB9F-78C2AFD8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1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5DE3F-BB9E-B1A7-B6CC-576A3A5E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55" y="804967"/>
            <a:ext cx="9221689" cy="29223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A1D9F-4000-0806-35F9-A7569A13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455" y="3706342"/>
            <a:ext cx="4523138" cy="181642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01620-896F-1486-36D0-E25110C1A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455" y="5522763"/>
            <a:ext cx="4523138" cy="8123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A532D-908C-C9B1-2DE8-480E25210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2730" y="3706342"/>
            <a:ext cx="4545413" cy="181642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AC1EF-320E-1F73-178C-448E320E7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2730" y="5522763"/>
            <a:ext cx="4545413" cy="8123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60DC1-240D-58A4-A460-EBBAED16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19EB7E-C940-C1D7-CCCE-2DD37C6A3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3E5A1-0124-D02E-9FF4-925A32511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7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345F-FE1E-4022-E9F4-E41AC0F7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58357-FC7C-2C14-73E5-197C01EA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A820C-C328-A57D-DD87-7CC491CA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846B5-9DA0-5E23-6F9E-FE56705A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4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D0400-340F-CAC5-6BC8-4FBD4835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C0E24-BE99-5B0C-89EA-9F8E8913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8181D-CE4D-C646-BFF2-342E77A7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C47-A881-9268-4D2C-FF20D4FD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6D304-C762-69F4-5922-5075E937C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413" y="2176908"/>
            <a:ext cx="5412730" cy="10744538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73C3B-20D6-3E89-3A34-78A981494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F1F2A-0600-4204-2F75-F58BA0AD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88692-0F58-1882-12EE-ABC106F6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3FEE5-3BBF-2099-CB95-2BF76A25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5922-BFC6-26A7-8904-1841C75F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3D1AA-604B-E687-195F-BC8A8CF64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5413" y="2176908"/>
            <a:ext cx="5412730" cy="10744538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60510-42D4-7768-84AA-9DF0BED6E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89A33-0820-F573-4B5A-1D344717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B21B8-B75C-9D08-C4EF-3EE9B9B4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6A9DC-D6FA-303B-3131-5FA1E87B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EFAF5-25CB-E994-90B3-4E658AD6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804967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0D9BE-4483-1D12-8724-04067C4FE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21430-A38A-3CB1-A77E-9241BD247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14013399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B059C-AC54-3A47-99E6-FE47EFB85664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1F58A-2330-BEAC-1863-ED19F7B9D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14013399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BF4FB-D5EF-B8EE-BF13-D58EB9B10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14013399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4EFD7-827E-D443-A4C3-CF6953466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killsengland.education.gov.uk/apprenticeships/st0958-v1-1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BDE6531-396D-B142-B796-B2444A9D6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99931A-6E63-69ED-EF6E-E37EDCD72B91}"/>
              </a:ext>
            </a:extLst>
          </p:cNvPr>
          <p:cNvSpPr txBox="1"/>
          <p:nvPr/>
        </p:nvSpPr>
        <p:spPr>
          <a:xfrm>
            <a:off x="305074" y="1423889"/>
            <a:ext cx="94889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Are you ready to undertake a NEW Community Health and Wellbeing Worker Level 3 apprenticeship? Gloucestershire Opportunity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Do you have a job role in a community setting such as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Care or Service Navigator			•  Community Connector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Community Care Worker			•  Community Health Champion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Live Well Coach				•  Health Trainer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Social Prescribing Link Worker		•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WorkWell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 Career Coach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Health and Wellbeing Worker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One Gloucestershire and City of Bristol College are running a 14-month programme for you to achieve a Level 3 apprenticeship, enhance your job skills and competencies, and work towards a nationally recognised qualification – this is FREE for you and your employer. If you need functional skills (Maths and English training), this is included. The apprenticeship starts in September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30D6B-CFAC-1E90-C148-226D4514D7BE}"/>
              </a:ext>
            </a:extLst>
          </p:cNvPr>
          <p:cNvSpPr txBox="1"/>
          <p:nvPr/>
        </p:nvSpPr>
        <p:spPr>
          <a:xfrm>
            <a:off x="334969" y="7117755"/>
            <a:ext cx="100517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Want to find out more….</a:t>
            </a:r>
            <a:endParaRPr lang="en-US" sz="3000" dirty="0">
              <a:solidFill>
                <a:srgbClr val="450120"/>
              </a:solidFill>
              <a:latin typeface="Livvic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Join us at one of our information webinars where you will: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0120"/>
                </a:solidFill>
                <a:latin typeface="Livvic" pitchFamily="2" charset="0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ear from the course tutors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0120"/>
                </a:solidFill>
                <a:latin typeface="Livvic" pitchFamily="2" charset="0"/>
              </a:rPr>
              <a:t>Understand the programme content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0120"/>
                </a:solidFill>
                <a:latin typeface="Livvic" pitchFamily="2" charset="0"/>
              </a:rPr>
              <a:t>Understand your employer and learner commitment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0120"/>
                </a:solidFill>
                <a:latin typeface="Livvic" pitchFamily="2" charset="0"/>
              </a:rPr>
              <a:t>How to apply and use apprenticeship funding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0120"/>
                </a:solidFill>
                <a:latin typeface="Livvic" pitchFamily="2" charset="0"/>
              </a:rPr>
              <a:t>Have an opportunity to ask questions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7E31FC-0D6D-31A8-E512-2588D17433BC}"/>
              </a:ext>
            </a:extLst>
          </p:cNvPr>
          <p:cNvSpPr txBox="1"/>
          <p:nvPr/>
        </p:nvSpPr>
        <p:spPr>
          <a:xfrm>
            <a:off x="350921" y="326209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COMMUNITY HEALTH AND WELLBEING WORKER LEVEL 3 APPRENTICESHIP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4216D-88F1-7D03-01DB-B2B214893C8C}"/>
              </a:ext>
            </a:extLst>
          </p:cNvPr>
          <p:cNvSpPr txBox="1"/>
          <p:nvPr/>
        </p:nvSpPr>
        <p:spPr>
          <a:xfrm>
            <a:off x="556064" y="10236864"/>
            <a:ext cx="54853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Webinar dates: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rgbClr val="450120"/>
              </a:solidFill>
              <a:latin typeface="Livvic" pitchFamily="2" charset="0"/>
            </a:endParaRPr>
          </a:p>
          <a:p>
            <a:pPr>
              <a:buNone/>
            </a:pP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4</a:t>
            </a:r>
            <a:r>
              <a:rPr lang="en-GB" sz="2400" baseline="300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th</a:t>
            </a: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 June  (Thursday) 11-12 pm</a:t>
            </a:r>
          </a:p>
          <a:p>
            <a:pPr>
              <a:buNone/>
            </a:pP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30</a:t>
            </a:r>
            <a:r>
              <a:rPr lang="en-GB" sz="2400" baseline="300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th</a:t>
            </a: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 June (Tuesday) 11-12 pm </a:t>
            </a:r>
          </a:p>
          <a:p>
            <a:pPr>
              <a:buNone/>
            </a:pP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8</a:t>
            </a:r>
            <a:r>
              <a:rPr lang="en-GB" sz="2400" baseline="300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th</a:t>
            </a: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 of July (Wednesday) 11-12 pm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E8FF4-DCCD-8969-6A9D-CBD68492B6A3}"/>
              </a:ext>
            </a:extLst>
          </p:cNvPr>
          <p:cNvSpPr txBox="1"/>
          <p:nvPr/>
        </p:nvSpPr>
        <p:spPr>
          <a:xfrm>
            <a:off x="350921" y="12651724"/>
            <a:ext cx="10263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ivvic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 3 Community Health and Wellbeing worker apprenticeship standard</a:t>
            </a:r>
            <a:endParaRPr kumimoji="0" lang="en-GB" sz="2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ivvic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04E19A-CBE5-38C7-8822-4ACD4ED0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21" y="13693874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1AE9E-FCAF-EE8B-FFB8-63478BC4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92" y="13571192"/>
            <a:ext cx="4870704" cy="1170432"/>
          </a:xfrm>
          <a:prstGeom prst="rect">
            <a:avLst/>
          </a:prstGeom>
        </p:spPr>
      </p:pic>
      <p:pic>
        <p:nvPicPr>
          <p:cNvPr id="2" name="Picture 2" descr="Management Academy - City of Bristol College">
            <a:extLst>
              <a:ext uri="{FF2B5EF4-FFF2-40B4-BE49-F238E27FC236}">
                <a16:creationId xmlns:a16="http://schemas.microsoft.com/office/drawing/2014/main" id="{7C24BD1C-5B8B-74A9-9623-3EB54339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28" y="45621"/>
            <a:ext cx="1948385" cy="70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DE498-5D70-6E2F-3FFB-5BB882EB6583}"/>
              </a:ext>
            </a:extLst>
          </p:cNvPr>
          <p:cNvSpPr txBox="1"/>
          <p:nvPr/>
        </p:nvSpPr>
        <p:spPr>
          <a:xfrm>
            <a:off x="5609241" y="10236864"/>
            <a:ext cx="548536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50120"/>
                </a:solidFill>
                <a:effectLst/>
                <a:uLnTx/>
                <a:uFillTx/>
                <a:latin typeface="Livvic" pitchFamily="2" charset="0"/>
                <a:ea typeface="+mn-ea"/>
                <a:cs typeface="+mn-cs"/>
              </a:rPr>
              <a:t>Register for webinar: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rgbClr val="450120"/>
              </a:solidFill>
              <a:latin typeface="Livvic" pitchFamily="2" charset="0"/>
            </a:endParaRPr>
          </a:p>
          <a:p>
            <a:pPr>
              <a:buNone/>
            </a:pPr>
            <a:r>
              <a:rPr lang="en-GB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Email: </a:t>
            </a:r>
            <a:r>
              <a:rPr lang="it-IT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Rebecca Collins</a:t>
            </a:r>
          </a:p>
          <a:p>
            <a:pPr>
              <a:buNone/>
            </a:pPr>
            <a:r>
              <a:rPr lang="it-IT" sz="2400" dirty="0">
                <a:solidFill>
                  <a:srgbClr val="450120"/>
                </a:solidFill>
                <a:effectLst/>
                <a:latin typeface="Livvic" pitchFamily="2" charset="0"/>
                <a:ea typeface="Aptos" panose="020B0004020202020204" pitchFamily="34" charset="0"/>
                <a:cs typeface="Aptos" panose="020B0004020202020204" pitchFamily="34" charset="0"/>
              </a:rPr>
              <a:t>Rebecca.Collins@cityofbristol.ac.uk</a:t>
            </a:r>
            <a:endParaRPr lang="en-GB" sz="2400" dirty="0">
              <a:solidFill>
                <a:srgbClr val="450120"/>
              </a:solidFill>
              <a:effectLst/>
              <a:latin typeface="Livvic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50120"/>
              </a:solidFill>
              <a:effectLst/>
              <a:uLnTx/>
              <a:uFillTx/>
              <a:latin typeface="Livvic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955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D5CD59F6E3814EBD3129C83472CCC3" ma:contentTypeVersion="24" ma:contentTypeDescription="Create a new document." ma:contentTypeScope="" ma:versionID="b79084798d0727a2628349412a36e4cd">
  <xsd:schema xmlns:xsd="http://www.w3.org/2001/XMLSchema" xmlns:xs="http://www.w3.org/2001/XMLSchema" xmlns:p="http://schemas.microsoft.com/office/2006/metadata/properties" xmlns:ns2="dd92243f-d44d-4b62-9c80-b41c23f1112b" xmlns:ns3="7b02c019-a58b-450b-b02f-779dd0e27ae3" xmlns:ns4="8bda3633-a811-4dc2-9428-df49e57c3686" targetNamespace="http://schemas.microsoft.com/office/2006/metadata/properties" ma:root="true" ma:fieldsID="ce307ff760bb5fa1bd1a5b985a52e938" ns2:_="" ns3:_="" ns4:_="">
    <xsd:import namespace="dd92243f-d44d-4b62-9c80-b41c23f1112b"/>
    <xsd:import namespace="7b02c019-a58b-450b-b02f-779dd0e27ae3"/>
    <xsd:import namespace="8bda3633-a811-4dc2-9428-df49e57c36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2243f-d44d-4b62-9c80-b41c23f11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8a6fc9d-fa20-4e1a-b911-78d429d48e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2c019-a58b-450b-b02f-779dd0e27a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a3633-a811-4dc2-9428-df49e57c36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dd671a-626a-4edb-bd44-07f10bed6d47}" ma:internalName="TaxCatchAll" ma:showField="CatchAllData" ma:web="8bda3633-a811-4dc2-9428-df49e57c36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92243f-d44d-4b62-9c80-b41c23f1112b">
      <Terms xmlns="http://schemas.microsoft.com/office/infopath/2007/PartnerControls"/>
    </lcf76f155ced4ddcb4097134ff3c332f>
    <TaxCatchAll xmlns="8bda3633-a811-4dc2-9428-df49e57c3686" xsi:nil="true"/>
  </documentManagement>
</p:properties>
</file>

<file path=customXml/itemProps1.xml><?xml version="1.0" encoding="utf-8"?>
<ds:datastoreItem xmlns:ds="http://schemas.openxmlformats.org/officeDocument/2006/customXml" ds:itemID="{58C322FD-324B-4A4D-B6F1-1169755922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33A4B1-3F0D-41A7-9C94-1795BABF26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92243f-d44d-4b62-9c80-b41c23f1112b"/>
    <ds:schemaRef ds:uri="7b02c019-a58b-450b-b02f-779dd0e27ae3"/>
    <ds:schemaRef ds:uri="8bda3633-a811-4dc2-9428-df49e57c3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CC7F33-6E6F-4954-9227-E5913AD6FC87}">
  <ds:schemaRefs>
    <ds:schemaRef ds:uri="http://schemas.openxmlformats.org/package/2006/metadata/core-properties"/>
    <ds:schemaRef ds:uri="http://schemas.microsoft.com/office/2006/documentManagement/types"/>
    <ds:schemaRef ds:uri="8bda3633-a811-4dc2-9428-df49e57c3686"/>
    <ds:schemaRef ds:uri="dd92243f-d44d-4b62-9c80-b41c23f1112b"/>
    <ds:schemaRef ds:uri="http://purl.org/dc/elements/1.1/"/>
    <ds:schemaRef ds:uri="http://schemas.microsoft.com/office/2006/metadata/properties"/>
    <ds:schemaRef ds:uri="7b02c019-a58b-450b-b02f-779dd0e27ae3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</TotalTime>
  <Words>250</Words>
  <Application>Microsoft Office PowerPoint</Application>
  <PresentationFormat>Custom</PresentationFormat>
  <Paragraphs>30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Livvic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 Ellis-Jones</dc:creator>
  <cp:lastModifiedBy>THOMSON, Jessica (NHS GLOUCESTERSHIRE ICB - 11M)</cp:lastModifiedBy>
  <cp:revision>14</cp:revision>
  <cp:lastPrinted>2024-07-19T10:04:43Z</cp:lastPrinted>
  <dcterms:created xsi:type="dcterms:W3CDTF">2024-07-19T07:44:12Z</dcterms:created>
  <dcterms:modified xsi:type="dcterms:W3CDTF">2026-06-02T11:19:58Z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0x01010084D5CD59F6E3814EBD3129C83472CCC3</vt:lpwstr>
  </property>
</Properties>
</file>